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0" r:id="rId25"/>
    <p:sldId id="291" r:id="rId26"/>
    <p:sldId id="282" r:id="rId27"/>
    <p:sldId id="279" r:id="rId28"/>
    <p:sldId id="280" r:id="rId29"/>
    <p:sldId id="281" r:id="rId30"/>
    <p:sldId id="284" r:id="rId31"/>
    <p:sldId id="289" r:id="rId32"/>
    <p:sldId id="285" r:id="rId33"/>
    <p:sldId id="286" r:id="rId34"/>
    <p:sldId id="287" r:id="rId35"/>
    <p:sldId id="288" r:id="rId36"/>
    <p:sldId id="292" r:id="rId37"/>
    <p:sldId id="293" r:id="rId38"/>
    <p:sldId id="297" r:id="rId39"/>
    <p:sldId id="294" r:id="rId40"/>
  </p:sldIdLst>
  <p:sldSz cx="12192000" cy="6858000"/>
  <p:notesSz cx="6858000" cy="9144000"/>
  <p:embeddedFontLst>
    <p:embeddedFont>
      <p:font typeface="맑은 고딕" panose="020B0503020000020004" pitchFamily="50" charset="-127"/>
      <p:regular r:id="rId43"/>
      <p:bold r:id="rId44"/>
    </p:embeddedFont>
    <p:embeddedFont>
      <p:font typeface="배달의민족 도현" panose="020B0600000101010101" pitchFamily="50" charset="-127"/>
      <p:regular r:id="rId45"/>
    </p:embeddedFont>
    <p:embeddedFont>
      <p:font typeface="배달의민족 주아" panose="02020603020101020101" pitchFamily="18" charset="-127"/>
      <p:regular r:id="rId4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250A"/>
    <a:srgbClr val="EC77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2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1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B00C0BA-1111-4036-A294-0B337D7B05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2DCFBC6-C5FE-4F40-8EB8-84C3F05418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A3DDE-6B3B-4EB4-9B4A-32B56543FFD2}" type="datetimeFigureOut">
              <a:rPr lang="ko-KR" altLang="en-US" smtClean="0"/>
              <a:t>2018-02-11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0F2ABD7-ABC0-4E33-8816-C8A16F910D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120F29B-44B2-46F2-A1DB-7C31543EEA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B9B8E-7692-4826-B801-4D4CFF2302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156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C22F5-E493-D344-B47D-C3A2B72B9300}" type="datetimeFigureOut">
              <a:rPr kumimoji="1" lang="ko-KR" altLang="en-US" smtClean="0"/>
              <a:t>2018-02-11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887E4-487A-3C46-B7AA-4E38A5BDBE6B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4306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지도, 텍스트이(가) 표시된 사진&#10;&#10;매우 높은 신뢰도로 생성된 설명">
            <a:extLst>
              <a:ext uri="{FF2B5EF4-FFF2-40B4-BE49-F238E27FC236}">
                <a16:creationId xmlns:a16="http://schemas.microsoft.com/office/drawing/2014/main" id="{44914F46-6908-4162-8147-5050F0046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9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122A627E-8B3D-47B6-AB08-6D6CDBAAF6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8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93E8FB71-4CBE-4279-AEE8-D317869834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3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21E854CC-9A3E-4823-A8DB-3E95C3D0302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DFE7DC6-6B00-412C-9981-FF19667150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0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es24.com/chyes/story_viewer_V2.asp?mediaFileKey=4198275&amp;AK=1404164" TargetMode="External"/><Relationship Id="rId5" Type="http://schemas.openxmlformats.org/officeDocument/2006/relationships/image" Target="../media/image44.png"/><Relationship Id="rId4" Type="http://schemas.openxmlformats.org/officeDocument/2006/relationships/hyperlink" Target="https://www.youtube.com/watch?v=THvcZ2XkN7E&amp;feature=youtu.b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3AAC37-9DED-4BCB-9974-BD29348A2FE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568743" y="1961334"/>
            <a:ext cx="6825914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ko-KR" altLang="en-US" sz="8800" b="1" dirty="0">
                <a:solidFill>
                  <a:srgbClr val="63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마음</a:t>
            </a:r>
            <a:r>
              <a:rPr lang="ko-KR" altLang="en-US" sz="7200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을 여는</a:t>
            </a:r>
            <a:r>
              <a:rPr lang="en-US" altLang="ko-KR" sz="7200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/>
            </a:r>
            <a:br>
              <a:rPr lang="en-US" altLang="ko-KR" sz="7200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</a:br>
            <a:r>
              <a:rPr lang="ko-KR" altLang="en-US" sz="8800" b="1" dirty="0">
                <a:solidFill>
                  <a:srgbClr val="63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미술</a:t>
            </a:r>
            <a:r>
              <a:rPr lang="ko-KR" altLang="en-US" sz="7200" b="1" dirty="0">
                <a:solidFill>
                  <a:srgbClr val="6325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놀이</a:t>
            </a:r>
          </a:p>
        </p:txBody>
      </p:sp>
    </p:spTree>
    <p:extLst>
      <p:ext uri="{BB962C8B-B14F-4D97-AF65-F5344CB8AC3E}">
        <p14:creationId xmlns:p14="http://schemas.microsoft.com/office/powerpoint/2010/main" val="218611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51449" y="465467"/>
            <a:ext cx="5584156" cy="566737"/>
            <a:chOff x="385762" y="371475"/>
            <a:chExt cx="5584156" cy="566737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모양 찾기 게임</a:t>
              </a: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057" y="1308919"/>
            <a:ext cx="5139583" cy="614931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760640" y="1308919"/>
            <a:ext cx="9349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ko-KR" altLang="en-US" sz="2800" dirty="0">
                <a:latin typeface="배달의민족 도현" panose="020B0600000101010101" pitchFamily="50" charset="-127"/>
                <a:ea typeface="배달의민족 도현" panose="020B0600000101010101" pitchFamily="50" charset="-127"/>
                <a:cs typeface="BM JUA_OTF" charset="-127"/>
              </a:rPr>
              <a:t>피터 레이놀즈의 그림책을 함께 봅시다</a:t>
            </a:r>
            <a:r>
              <a:rPr kumimoji="1" lang="en-US" altLang="ko-KR" sz="2800" dirty="0">
                <a:latin typeface="배달의민족 도현" panose="020B0600000101010101" pitchFamily="50" charset="-127"/>
                <a:ea typeface="배달의민족 도현" panose="020B0600000101010101" pitchFamily="50" charset="-127"/>
                <a:cs typeface="BM JUA_OTF" charset="-127"/>
              </a:rPr>
              <a:t>.</a:t>
            </a:r>
            <a:endParaRPr kumimoji="1" lang="ko-KR" altLang="en-US" sz="2800" dirty="0">
              <a:latin typeface="배달의민족 도현" panose="020B0600000101010101" pitchFamily="50" charset="-127"/>
              <a:ea typeface="배달의민족 도현" panose="020B0600000101010101" pitchFamily="50" charset="-127"/>
              <a:cs typeface="BM JUA_OTF" charset="-127"/>
            </a:endParaRPr>
          </a:p>
          <a:p>
            <a:r>
              <a:rPr kumimoji="1"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DoHyeon OTF" charset="-127"/>
              </a:rPr>
              <a:t> </a:t>
            </a:r>
            <a:endParaRPr kumimoji="1"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  <a:cs typeface="BM DoHyeon OTF" charset="-127"/>
            </a:endParaRPr>
          </a:p>
        </p:txBody>
      </p:sp>
      <p:pic>
        <p:nvPicPr>
          <p:cNvPr id="8" name="그림 7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505" y="2788876"/>
            <a:ext cx="2490018" cy="2490018"/>
          </a:xfrm>
          <a:prstGeom prst="rect">
            <a:avLst/>
          </a:prstGeom>
        </p:spPr>
      </p:pic>
      <p:pic>
        <p:nvPicPr>
          <p:cNvPr id="9" name="그림 8">
            <a:hlinkClick r:id="rId6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384" y="2707255"/>
            <a:ext cx="2554415" cy="288713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 rot="20224553">
            <a:off x="6299699" y="4641341"/>
            <a:ext cx="4546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ko-KR" altLang="en-US" sz="2400" dirty="0">
                <a:solidFill>
                  <a:srgbClr val="3B1C0B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피터 레이놀즈</a:t>
            </a:r>
          </a:p>
          <a:p>
            <a:pPr algn="ctr"/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</a:t>
            </a:r>
            <a:endParaRPr kumimoji="1" lang="en-US" altLang="ko-KR" sz="24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549" y="1308919"/>
            <a:ext cx="843452" cy="843452"/>
          </a:xfrm>
          <a:prstGeom prst="rect">
            <a:avLst/>
          </a:prstGeom>
        </p:spPr>
      </p:pic>
      <p:sp>
        <p:nvSpPr>
          <p:cNvPr id="12" name="텍스트 상자 11"/>
          <p:cNvSpPr txBox="1"/>
          <p:nvPr/>
        </p:nvSpPr>
        <p:spPr>
          <a:xfrm>
            <a:off x="1857848" y="1785972"/>
            <a:ext cx="809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dirty="0"/>
              <a:t>(</a:t>
            </a:r>
            <a:r>
              <a:rPr kumimoji="1" lang="ko-KR" altLang="en-US" dirty="0"/>
              <a:t>그림책을 클릭 해보세요</a:t>
            </a:r>
            <a:r>
              <a:rPr kumimoji="1" lang="en-US" altLang="ko-KR" dirty="0"/>
              <a:t>.)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674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32597">
            <a:off x="1781387" y="115747"/>
            <a:ext cx="3478824" cy="3478824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4E373D6D-0B7D-4EEC-8DA5-66F9FD86F22A}"/>
              </a:ext>
            </a:extLst>
          </p:cNvPr>
          <p:cNvGrpSpPr/>
          <p:nvPr/>
        </p:nvGrpSpPr>
        <p:grpSpPr>
          <a:xfrm>
            <a:off x="2399830" y="2592828"/>
            <a:ext cx="7918574" cy="1356252"/>
            <a:chOff x="3971925" y="490713"/>
            <a:chExt cx="8124825" cy="1391577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AE1DECAB-44B3-411C-8B3B-784D1749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925" y="490713"/>
              <a:ext cx="8124825" cy="1391577"/>
            </a:xfrm>
            <a:prstGeom prst="rect">
              <a:avLst/>
            </a:prstGeom>
            <a:noFill/>
          </p:spPr>
        </p:pic>
        <p:sp>
          <p:nvSpPr>
            <p:cNvPr id="29" name="TextBox 2">
              <a:extLst>
                <a:ext uri="{FF2B5EF4-FFF2-40B4-BE49-F238E27FC236}">
                  <a16:creationId xmlns:a16="http://schemas.microsoft.com/office/drawing/2014/main" id="{E4E8160E-6301-4C3E-8141-413C72EF908F}"/>
                </a:ext>
              </a:extLst>
            </p:cNvPr>
            <p:cNvSpPr txBox="1"/>
            <p:nvPr/>
          </p:nvSpPr>
          <p:spPr>
            <a:xfrm>
              <a:off x="4057650" y="733951"/>
              <a:ext cx="600665" cy="947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EA3480E0-B5E0-47A4-927B-DB79107FD700}"/>
                </a:ext>
              </a:extLst>
            </p:cNvPr>
            <p:cNvSpPr txBox="1"/>
            <p:nvPr/>
          </p:nvSpPr>
          <p:spPr>
            <a:xfrm>
              <a:off x="5076825" y="806025"/>
              <a:ext cx="5838825" cy="85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63250A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그림 선물 게임</a:t>
              </a:r>
            </a:p>
          </p:txBody>
        </p:sp>
      </p:grpSp>
      <p:sp>
        <p:nvSpPr>
          <p:cNvPr id="10" name="TextBox 3">
            <a:extLst>
              <a:ext uri="{FF2B5EF4-FFF2-40B4-BE49-F238E27FC236}">
                <a16:creationId xmlns:a16="http://schemas.microsoft.com/office/drawing/2014/main" id="{35CE151D-9EC7-4250-9887-D1E812848ADD}"/>
              </a:ext>
            </a:extLst>
          </p:cNvPr>
          <p:cNvSpPr txBox="1"/>
          <p:nvPr/>
        </p:nvSpPr>
        <p:spPr>
          <a:xfrm>
            <a:off x="3513814" y="4144922"/>
            <a:ext cx="569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서울 이윤희 선생님</a:t>
            </a:r>
          </a:p>
        </p:txBody>
      </p:sp>
    </p:spTree>
    <p:extLst>
      <p:ext uri="{BB962C8B-B14F-4D97-AF65-F5344CB8AC3E}">
        <p14:creationId xmlns:p14="http://schemas.microsoft.com/office/powerpoint/2010/main" val="826225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/>
          <p:nvPr/>
        </p:nvSpPr>
        <p:spPr>
          <a:xfrm>
            <a:off x="2683272" y="4567481"/>
            <a:ext cx="2488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각자 도화지 </a:t>
            </a:r>
            <a:r>
              <a:rPr kumimoji="1"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1</a:t>
            </a:r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장씩</a:t>
            </a:r>
          </a:p>
        </p:txBody>
      </p:sp>
      <p:sp>
        <p:nvSpPr>
          <p:cNvPr id="7" name="텍스트 상자 6"/>
          <p:cNvSpPr txBox="1"/>
          <p:nvPr/>
        </p:nvSpPr>
        <p:spPr>
          <a:xfrm>
            <a:off x="6838773" y="4567481"/>
            <a:ext cx="289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크레파스나 색연필</a:t>
            </a:r>
            <a:r>
              <a:rPr kumimoji="1"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, </a:t>
            </a:r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사인펜 등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2029" y="938210"/>
            <a:ext cx="4993485" cy="1281750"/>
          </a:xfrm>
          <a:prstGeom prst="rect">
            <a:avLst/>
          </a:prstGeom>
        </p:spPr>
      </p:pic>
      <p:sp>
        <p:nvSpPr>
          <p:cNvPr id="10" name="텍스트 상자 9"/>
          <p:cNvSpPr txBox="1"/>
          <p:nvPr/>
        </p:nvSpPr>
        <p:spPr>
          <a:xfrm>
            <a:off x="5105885" y="1269392"/>
            <a:ext cx="202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ko-KR" altLang="en-US" sz="3600" dirty="0">
                <a:latin typeface="배달의민족 도현" panose="020B0600000101010101" pitchFamily="50" charset="-127"/>
                <a:ea typeface="배달의민족 도현" panose="020B0600000101010101" pitchFamily="50" charset="-127"/>
                <a:cs typeface="BM DoHyeon OTF" charset="-127"/>
              </a:rPr>
              <a:t>준비물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그림 선물 게임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272" y="2378195"/>
            <a:ext cx="2714529" cy="271452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0904" y="2454817"/>
            <a:ext cx="2112664" cy="211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2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/>
          <p:nvPr/>
        </p:nvSpPr>
        <p:spPr>
          <a:xfrm>
            <a:off x="952499" y="2171009"/>
            <a:ext cx="10530502" cy="366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4~6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명이 </a:t>
            </a:r>
            <a:r>
              <a:rPr lang="ko-KR" altLang="en-US" sz="24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모둠으로</a:t>
            </a:r>
            <a:r>
              <a:rPr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앉습니다 </a:t>
            </a:r>
            <a:r>
              <a:rPr lang="en-US" altLang="ko-KR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  <a:p>
            <a:pPr marL="342900" indent="-342900">
              <a:lnSpc>
                <a:spcPts val="3500"/>
              </a:lnSpc>
              <a:buFontTx/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도화지에 나를 상징하는 꽃을 한송이 그립니다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  <a:endParaRPr kumimoji="1" lang="en-US" altLang="ko-KR" sz="2400" dirty="0"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선생님께서 신호를 주시면 내 도화지를 오른쪽 친구에게 줍니다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다시 선생님께서 신호를 주시면 도화지를 오른쪽 친구에게 줍니다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</a:p>
          <a:p>
            <a:pPr>
              <a:lnSpc>
                <a:spcPts val="3500"/>
              </a:lnSpc>
            </a:pP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   </a:t>
            </a: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앞의 친구가 그린 그림과 어울리게 또 그립니다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>
              <a:lnSpc>
                <a:spcPts val="3500"/>
              </a:lnSpc>
            </a:pP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5. </a:t>
            </a: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도화지에 나에게 돌아올 때까지 계속 선생님의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</a:t>
            </a: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신호에 맞추어 그림을</a:t>
            </a:r>
            <a:endParaRPr kumimoji="1" lang="en-US" altLang="ko-KR" sz="24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   돌려 그립니다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</a:p>
          <a:p>
            <a:pPr>
              <a:lnSpc>
                <a:spcPts val="3500"/>
              </a:lnSpc>
            </a:pP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6. </a:t>
            </a:r>
            <a:r>
              <a:rPr kumimoji="1" lang="ko-KR" altLang="en-US" sz="2400" dirty="0" err="1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모둠</a:t>
            </a: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친구들이 완성해준 내 그림을 보고 이야기를 나누어 보세요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E373D6D-0B7D-4EEC-8DA5-66F9FD86F22A}"/>
              </a:ext>
            </a:extLst>
          </p:cNvPr>
          <p:cNvGrpSpPr/>
          <p:nvPr/>
        </p:nvGrpSpPr>
        <p:grpSpPr>
          <a:xfrm>
            <a:off x="3609701" y="1176039"/>
            <a:ext cx="4972599" cy="851681"/>
            <a:chOff x="3971925" y="490713"/>
            <a:chExt cx="8124825" cy="139157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E1DECAB-44B3-411C-8B3B-784D1749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925" y="490713"/>
              <a:ext cx="8124825" cy="1391577"/>
            </a:xfrm>
            <a:prstGeom prst="rect">
              <a:avLst/>
            </a:prstGeom>
            <a:noFill/>
          </p:spPr>
        </p:pic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EA3480E0-B5E0-47A4-927B-DB79107FD700}"/>
                </a:ext>
              </a:extLst>
            </p:cNvPr>
            <p:cNvSpPr txBox="1"/>
            <p:nvPr/>
          </p:nvSpPr>
          <p:spPr>
            <a:xfrm>
              <a:off x="5076824" y="724835"/>
              <a:ext cx="5838825" cy="1056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rgbClr val="63250A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  <a:cs typeface="BM DoHyeon OTF" charset="-127"/>
                </a:rPr>
                <a:t>활동 방법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그림 선물 게임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735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텍스트 상자 15"/>
          <p:cNvSpPr txBox="1"/>
          <p:nvPr/>
        </p:nvSpPr>
        <p:spPr>
          <a:xfrm>
            <a:off x="856969" y="1137428"/>
            <a:ext cx="809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342900" indent="-342900">
              <a:buAutoNum type="arabicPeriod"/>
              <a:defRPr kumimoji="1" sz="3200">
                <a:latin typeface="BM JUA_OTF" charset="-127"/>
                <a:ea typeface="BM JUA_OTF" charset="-127"/>
                <a:cs typeface="BM JUA_OTF" charset="-127"/>
              </a:defRPr>
            </a:lvl1pPr>
          </a:lstStyle>
          <a:p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4~6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명이 </a:t>
            </a:r>
            <a:r>
              <a:rPr lang="ko-KR" altLang="en-US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모둠으로</a:t>
            </a:r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앉습니다</a:t>
            </a:r>
            <a:r>
              <a:rPr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1208" y="1653988"/>
            <a:ext cx="5204012" cy="5204012"/>
          </a:xfrm>
          <a:prstGeom prst="rect">
            <a:avLst/>
          </a:prstGeom>
        </p:spPr>
      </p:pic>
      <p:grpSp>
        <p:nvGrpSpPr>
          <p:cNvPr id="10" name="그룹 9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그림 선물 게임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245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75542" y="1067590"/>
            <a:ext cx="7611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2.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도화지에 나를 상징하는 꽃을 한송이 그립니다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116" y="1928446"/>
            <a:ext cx="4929554" cy="4929554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그림 선물 게임</a:t>
              </a:r>
            </a:p>
          </p:txBody>
        </p:sp>
      </p:grpSp>
      <p:sp>
        <p:nvSpPr>
          <p:cNvPr id="11" name="모서리가 둥근 사각형 설명선 10"/>
          <p:cNvSpPr/>
          <p:nvPr/>
        </p:nvSpPr>
        <p:spPr>
          <a:xfrm>
            <a:off x="996179" y="2395960"/>
            <a:ext cx="4973739" cy="995423"/>
          </a:xfrm>
          <a:prstGeom prst="wedgeRoundRectCallout">
            <a:avLst>
              <a:gd name="adj1" fmla="val 36812"/>
              <a:gd name="adj2" fmla="val 8226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ko-KR" altLang="en-US" sz="20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</a:t>
            </a:r>
            <a:r>
              <a:rPr kumimoji="1" lang="ko-KR" altLang="en-US" sz="2000" dirty="0" err="1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눈코입이</a:t>
            </a:r>
            <a:r>
              <a:rPr kumimoji="1" lang="ko-KR" altLang="en-US" sz="20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달린 꽃도 좋고</a:t>
            </a:r>
            <a:r>
              <a:rPr kumimoji="1" lang="en-US" altLang="ko-KR" sz="20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, </a:t>
            </a:r>
            <a:r>
              <a:rPr kumimoji="1" lang="ko-KR" altLang="en-US" sz="20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무지개 꽃도 좋습니다</a:t>
            </a:r>
            <a:r>
              <a:rPr kumimoji="1" lang="en-US" altLang="ko-KR" sz="20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</a:p>
          <a:p>
            <a:r>
              <a:rPr kumimoji="1" lang="ko-KR" altLang="en-US" sz="20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    꽃이 싫다면 나를 닮은 동물을 그려도 좋아요</a:t>
            </a:r>
            <a:r>
              <a:rPr kumimoji="1" lang="en-US" altLang="ko-KR" sz="20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339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75542" y="1067590"/>
            <a:ext cx="1003031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3.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선생님께서 신호를 주시면 내 도화지를 오른쪽 친구에게 줍니다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</a:p>
          <a:p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351" y="1587623"/>
            <a:ext cx="5270377" cy="5270377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그림 선물 게임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007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75542" y="1067590"/>
            <a:ext cx="1052403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   받은 도화지에 친구의 꽃에게 선물해주고 싶은 것을 그립니다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</a:p>
          <a:p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   </a:t>
            </a:r>
            <a:r>
              <a:rPr kumimoji="1" lang="ko-KR" altLang="en-US" sz="32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여기서 주의</a:t>
            </a:r>
            <a:r>
              <a:rPr kumimoji="1" lang="en-US" altLang="ko-KR" sz="320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친구의 그림 위에 덧그리거나 친구의 그림에 낙서는 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X 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473" y="2521829"/>
            <a:ext cx="4336171" cy="4336171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그림 선물 게임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773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75542" y="1067590"/>
            <a:ext cx="1081257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4.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다시 선생님께서 신호를 주시면 또 도화지를 오른쪽 친구에게 줍니다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</a:p>
          <a:p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  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앞의 친구가 그린 그림과 어울리게 또 그립니다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039" y="1863524"/>
            <a:ext cx="4855580" cy="485558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그림 선물 게임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423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75542" y="1067590"/>
            <a:ext cx="1059937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5.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도화지에 나에게 돌아올 때까지 계속 선생님의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신호에 맞추어 그림을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   돌려 그립니다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  <a:endParaRPr lang="ko-KR" altLang="en-US" sz="1400" dirty="0">
              <a:solidFill>
                <a:schemeClr val="bg2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913" y="3222380"/>
            <a:ext cx="3124200" cy="31242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460" y="2534617"/>
            <a:ext cx="3249974" cy="324997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505" y="1739874"/>
            <a:ext cx="3420208" cy="3420208"/>
          </a:xfrm>
          <a:prstGeom prst="rect">
            <a:avLst/>
          </a:prstGeom>
        </p:spPr>
      </p:pic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그림 선물 게임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3347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4E373D6D-0B7D-4EEC-8DA5-66F9FD86F22A}"/>
              </a:ext>
            </a:extLst>
          </p:cNvPr>
          <p:cNvGrpSpPr/>
          <p:nvPr/>
        </p:nvGrpSpPr>
        <p:grpSpPr>
          <a:xfrm>
            <a:off x="4618311" y="1173117"/>
            <a:ext cx="6581775" cy="1127292"/>
            <a:chOff x="3971925" y="490713"/>
            <a:chExt cx="8124825" cy="1391577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AE1DECAB-44B3-411C-8B3B-784D1749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925" y="490713"/>
              <a:ext cx="8124825" cy="1391577"/>
            </a:xfrm>
            <a:prstGeom prst="rect">
              <a:avLst/>
            </a:prstGeom>
            <a:noFill/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4E8160E-6301-4C3E-8141-413C72EF908F}"/>
                </a:ext>
              </a:extLst>
            </p:cNvPr>
            <p:cNvSpPr txBox="1"/>
            <p:nvPr/>
          </p:nvSpPr>
          <p:spPr>
            <a:xfrm>
              <a:off x="4057650" y="588365"/>
              <a:ext cx="5854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3480E0-B5E0-47A4-927B-DB79107FD700}"/>
                </a:ext>
              </a:extLst>
            </p:cNvPr>
            <p:cNvSpPr txBox="1"/>
            <p:nvPr/>
          </p:nvSpPr>
          <p:spPr>
            <a:xfrm>
              <a:off x="5076825" y="724836"/>
              <a:ext cx="5838825" cy="102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63250A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모양 찾기 게임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038476F-6D2C-4D4E-AFEF-486EE326947A}"/>
              </a:ext>
            </a:extLst>
          </p:cNvPr>
          <p:cNvSpPr txBox="1"/>
          <p:nvPr/>
        </p:nvSpPr>
        <p:spPr>
          <a:xfrm>
            <a:off x="799238" y="1933729"/>
            <a:ext cx="2419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놀</a:t>
            </a:r>
            <a:endParaRPr lang="en-US" altLang="ko-KR" sz="5400" b="1" dirty="0">
              <a:solidFill>
                <a:srgbClr val="63250A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5400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 이</a:t>
            </a:r>
            <a:endParaRPr lang="en-US" altLang="ko-KR" sz="5400" b="1" dirty="0">
              <a:solidFill>
                <a:srgbClr val="63250A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5400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순</a:t>
            </a:r>
            <a:endParaRPr lang="en-US" altLang="ko-KR" sz="5400" b="1" dirty="0">
              <a:solidFill>
                <a:srgbClr val="63250A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  <a:p>
            <a:r>
              <a:rPr lang="ko-KR" altLang="en-US" sz="5400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 서</a:t>
            </a:r>
            <a:endParaRPr lang="en-US" altLang="ko-KR" sz="5400" b="1" dirty="0">
              <a:solidFill>
                <a:srgbClr val="63250A"/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3DC672A-2F27-42E8-925B-120A292ED259}"/>
              </a:ext>
            </a:extLst>
          </p:cNvPr>
          <p:cNvGrpSpPr/>
          <p:nvPr/>
        </p:nvGrpSpPr>
        <p:grpSpPr>
          <a:xfrm>
            <a:off x="4608786" y="2767793"/>
            <a:ext cx="6581775" cy="1127292"/>
            <a:chOff x="3971925" y="490713"/>
            <a:chExt cx="8124825" cy="139157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6F2A1A90-12AF-4D43-9C0C-79ACC29BE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925" y="490713"/>
              <a:ext cx="8124825" cy="1391577"/>
            </a:xfrm>
            <a:prstGeom prst="rect">
              <a:avLst/>
            </a:prstGeom>
            <a:no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75382E-47C0-489A-9F54-2ADB7B1D98AA}"/>
                </a:ext>
              </a:extLst>
            </p:cNvPr>
            <p:cNvSpPr txBox="1"/>
            <p:nvPr/>
          </p:nvSpPr>
          <p:spPr>
            <a:xfrm>
              <a:off x="4057650" y="614357"/>
              <a:ext cx="5854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</a:rPr>
                <a:t>2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60FC1E-66AE-4BCC-A3AB-22E6E4992C20}"/>
                </a:ext>
              </a:extLst>
            </p:cNvPr>
            <p:cNvSpPr txBox="1"/>
            <p:nvPr/>
          </p:nvSpPr>
          <p:spPr>
            <a:xfrm>
              <a:off x="5076825" y="735689"/>
              <a:ext cx="5838825" cy="102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63250A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그림 선물 게임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8ACCE24-D787-4D5D-91F5-1EFAACF976FC}"/>
              </a:ext>
            </a:extLst>
          </p:cNvPr>
          <p:cNvGrpSpPr/>
          <p:nvPr/>
        </p:nvGrpSpPr>
        <p:grpSpPr>
          <a:xfrm>
            <a:off x="4580210" y="4377518"/>
            <a:ext cx="6581775" cy="1127292"/>
            <a:chOff x="3971925" y="490713"/>
            <a:chExt cx="8124825" cy="1391577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90414B57-E550-4B67-B3A4-F8B5DC291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925" y="490713"/>
              <a:ext cx="8124825" cy="1391577"/>
            </a:xfrm>
            <a:prstGeom prst="rect">
              <a:avLst/>
            </a:prstGeom>
            <a:no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99CF1A-87E4-410A-B659-D5B8DD00604C}"/>
                </a:ext>
              </a:extLst>
            </p:cNvPr>
            <p:cNvSpPr txBox="1"/>
            <p:nvPr/>
          </p:nvSpPr>
          <p:spPr>
            <a:xfrm>
              <a:off x="4018959" y="629268"/>
              <a:ext cx="5854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7C7A16-A083-41B3-B5E7-C8C098BB161C}"/>
                </a:ext>
              </a:extLst>
            </p:cNvPr>
            <p:cNvSpPr txBox="1"/>
            <p:nvPr/>
          </p:nvSpPr>
          <p:spPr>
            <a:xfrm>
              <a:off x="5076825" y="724836"/>
              <a:ext cx="5838825" cy="1025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63250A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이미지 크로키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173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775542" y="1067590"/>
            <a:ext cx="10205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6. </a:t>
            </a:r>
            <a:r>
              <a:rPr kumimoji="1" lang="ko-KR" altLang="en-US" sz="3200" dirty="0" err="1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모둠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친구들이 완성해준 내 그림을 보고 이야기를 나누어 보세요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8825" y="1359977"/>
            <a:ext cx="5398477" cy="5398477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그림 선물 게임</a:t>
              </a:r>
            </a:p>
          </p:txBody>
        </p:sp>
      </p:grpSp>
      <p:sp>
        <p:nvSpPr>
          <p:cNvPr id="11" name="모서리가 둥근 사각형 설명선 10"/>
          <p:cNvSpPr/>
          <p:nvPr/>
        </p:nvSpPr>
        <p:spPr>
          <a:xfrm>
            <a:off x="5336684" y="2222340"/>
            <a:ext cx="5335173" cy="995423"/>
          </a:xfrm>
          <a:prstGeom prst="wedgeRoundRectCallout">
            <a:avLst>
              <a:gd name="adj1" fmla="val 2358"/>
              <a:gd name="adj2" fmla="val 11947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ko-KR" altLang="en-US" sz="20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누가 나에게 무엇을 그림으로 선물했는지 찾아보고</a:t>
            </a:r>
            <a:r>
              <a:rPr kumimoji="1" lang="en-US" altLang="ko-KR" sz="20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, </a:t>
            </a:r>
          </a:p>
          <a:p>
            <a:r>
              <a:rPr kumimoji="1" lang="ko-KR" altLang="en-US" sz="20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선물을 한 친구는 왜 그 그림을 그렸는지 얘기해주세요</a:t>
            </a:r>
            <a:r>
              <a:rPr kumimoji="1" lang="en-US" altLang="ko-KR" sz="2000" dirty="0">
                <a:solidFill>
                  <a:schemeClr val="bg2">
                    <a:lumMod val="50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7447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그룹 26">
            <a:extLst>
              <a:ext uri="{FF2B5EF4-FFF2-40B4-BE49-F238E27FC236}">
                <a16:creationId xmlns:a16="http://schemas.microsoft.com/office/drawing/2014/main" id="{4E373D6D-0B7D-4EEC-8DA5-66F9FD86F22A}"/>
              </a:ext>
            </a:extLst>
          </p:cNvPr>
          <p:cNvGrpSpPr/>
          <p:nvPr/>
        </p:nvGrpSpPr>
        <p:grpSpPr>
          <a:xfrm>
            <a:off x="2399830" y="2592828"/>
            <a:ext cx="7918574" cy="1356252"/>
            <a:chOff x="3971925" y="490713"/>
            <a:chExt cx="8124825" cy="1391577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AE1DECAB-44B3-411C-8B3B-784D1749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925" y="490713"/>
              <a:ext cx="8124825" cy="1391577"/>
            </a:xfrm>
            <a:prstGeom prst="rect">
              <a:avLst/>
            </a:prstGeom>
            <a:noFill/>
          </p:spPr>
        </p:pic>
        <p:sp>
          <p:nvSpPr>
            <p:cNvPr id="29" name="TextBox 2">
              <a:extLst>
                <a:ext uri="{FF2B5EF4-FFF2-40B4-BE49-F238E27FC236}">
                  <a16:creationId xmlns:a16="http://schemas.microsoft.com/office/drawing/2014/main" id="{E4E8160E-6301-4C3E-8141-413C72EF908F}"/>
                </a:ext>
              </a:extLst>
            </p:cNvPr>
            <p:cNvSpPr txBox="1"/>
            <p:nvPr/>
          </p:nvSpPr>
          <p:spPr>
            <a:xfrm>
              <a:off x="4012419" y="711287"/>
              <a:ext cx="600665" cy="947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</a:rPr>
                <a:t>3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EA3480E0-B5E0-47A4-927B-DB79107FD700}"/>
                </a:ext>
              </a:extLst>
            </p:cNvPr>
            <p:cNvSpPr txBox="1"/>
            <p:nvPr/>
          </p:nvSpPr>
          <p:spPr>
            <a:xfrm>
              <a:off x="5076825" y="806025"/>
              <a:ext cx="5838825" cy="85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63250A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이미지 크로키</a:t>
              </a:r>
            </a:p>
          </p:txBody>
        </p:sp>
      </p:grpSp>
      <p:sp>
        <p:nvSpPr>
          <p:cNvPr id="9" name="TextBox 3">
            <a:extLst>
              <a:ext uri="{FF2B5EF4-FFF2-40B4-BE49-F238E27FC236}">
                <a16:creationId xmlns:a16="http://schemas.microsoft.com/office/drawing/2014/main" id="{6143D53F-2BD6-4D2D-B305-2D93EB1D469B}"/>
              </a:ext>
            </a:extLst>
          </p:cNvPr>
          <p:cNvSpPr txBox="1"/>
          <p:nvPr/>
        </p:nvSpPr>
        <p:spPr>
          <a:xfrm>
            <a:off x="3513814" y="4144922"/>
            <a:ext cx="569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경남 </a:t>
            </a:r>
            <a:r>
              <a:rPr lang="ko-KR" altLang="en-US" b="1" dirty="0" err="1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송가람</a:t>
            </a:r>
            <a:r>
              <a:rPr lang="ko-KR" altLang="en-US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선생님</a:t>
            </a:r>
          </a:p>
        </p:txBody>
      </p:sp>
    </p:spTree>
    <p:extLst>
      <p:ext uri="{BB962C8B-B14F-4D97-AF65-F5344CB8AC3E}">
        <p14:creationId xmlns:p14="http://schemas.microsoft.com/office/powerpoint/2010/main" val="171113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/>
          <p:nvPr/>
        </p:nvSpPr>
        <p:spPr>
          <a:xfrm>
            <a:off x="2492806" y="4971895"/>
            <a:ext cx="29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학생수 </a:t>
            </a:r>
            <a:r>
              <a:rPr kumimoji="1"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x </a:t>
            </a:r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학생수 만큼 </a:t>
            </a:r>
            <a:r>
              <a:rPr kumimoji="1"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a4</a:t>
            </a:r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용지</a:t>
            </a:r>
          </a:p>
        </p:txBody>
      </p:sp>
      <p:sp>
        <p:nvSpPr>
          <p:cNvPr id="7" name="텍스트 상자 6"/>
          <p:cNvSpPr txBox="1"/>
          <p:nvPr/>
        </p:nvSpPr>
        <p:spPr>
          <a:xfrm>
            <a:off x="6838773" y="4567481"/>
            <a:ext cx="289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사인펜</a:t>
            </a:r>
            <a:r>
              <a:rPr kumimoji="1" lang="en-US" altLang="ko-KR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, </a:t>
            </a:r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색연필 등</a:t>
            </a:r>
            <a:endParaRPr kumimoji="1"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algn="ctr"/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지워지지 않는 재료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2029" y="938210"/>
            <a:ext cx="4993485" cy="1281750"/>
          </a:xfrm>
          <a:prstGeom prst="rect">
            <a:avLst/>
          </a:prstGeom>
        </p:spPr>
      </p:pic>
      <p:sp>
        <p:nvSpPr>
          <p:cNvPr id="10" name="텍스트 상자 9"/>
          <p:cNvSpPr txBox="1"/>
          <p:nvPr/>
        </p:nvSpPr>
        <p:spPr>
          <a:xfrm>
            <a:off x="5105885" y="1269392"/>
            <a:ext cx="202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ko-KR" altLang="en-US" sz="3600" dirty="0">
                <a:latin typeface="배달의민족 도현" panose="020B0600000101010101" pitchFamily="50" charset="-127"/>
                <a:ea typeface="배달의민족 도현" panose="020B0600000101010101" pitchFamily="50" charset="-127"/>
                <a:cs typeface="BM DoHyeon OTF" charset="-127"/>
              </a:rPr>
              <a:t>준비물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pic>
        <p:nvPicPr>
          <p:cNvPr id="14" name="그림 13">
            <a:extLst>
              <a:ext uri="{FF2B5EF4-FFF2-40B4-BE49-F238E27FC236}">
                <a16:creationId xmlns:a16="http://schemas.microsoft.com/office/drawing/2014/main" id="{07544182-8272-4855-B89A-D9FE95AFA0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7700" y="2562103"/>
            <a:ext cx="2743111" cy="2212186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85FB1C75-8BE7-4B8E-97CA-1D234A7B70B8}"/>
              </a:ext>
            </a:extLst>
          </p:cNvPr>
          <p:cNvGrpSpPr/>
          <p:nvPr/>
        </p:nvGrpSpPr>
        <p:grpSpPr>
          <a:xfrm>
            <a:off x="7398941" y="2573080"/>
            <a:ext cx="1773975" cy="1994401"/>
            <a:chOff x="8575581" y="2181369"/>
            <a:chExt cx="2604134" cy="3015891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16589750-F148-4C7E-801B-C63122D77E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63985">
              <a:off x="8575581" y="2364441"/>
              <a:ext cx="1066818" cy="2832819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950BBE18-B8A2-4B71-92C2-FD9439C110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81156">
              <a:off x="9200256" y="2251285"/>
              <a:ext cx="1066818" cy="2832819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3322E899-3518-425E-9AC8-EEF63FFCC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33219">
              <a:off x="9820751" y="2181369"/>
              <a:ext cx="1066818" cy="2832819"/>
            </a:xfrm>
            <a:prstGeom prst="rect">
              <a:avLst/>
            </a:prstGeom>
          </p:spPr>
        </p:pic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id="{5389EAA5-4A9D-483B-821D-6E213C4C7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34562">
              <a:off x="10696782" y="2935471"/>
              <a:ext cx="482933" cy="2013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5326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상자 5"/>
          <p:cNvSpPr txBox="1"/>
          <p:nvPr/>
        </p:nvSpPr>
        <p:spPr>
          <a:xfrm>
            <a:off x="952499" y="2171009"/>
            <a:ext cx="10530502" cy="3663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종이를 준비합니다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자신을 가장 잘 나타낼 수 있는 포즈를 생각합니다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친구들 앞에서 포즈를 잡습니다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종이에 포즈를 잡을 친구 특징을 빠르게 그립니다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1</a:t>
            </a: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명당 시간은 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2~3</a:t>
            </a: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분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!!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친구에 대한 첫 이미지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, </a:t>
            </a: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어떤 성격인 친구인 것 같다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 </a:t>
            </a: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그린이 이름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, </a:t>
            </a: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할 말 등 을 적습니다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반 학생들을 모두 그렸으면 각자 그린 그림을 친구에게 전달합니다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학생들이 처음 나를 어떤 이미지로 느꼈는지 알 수 있습니다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ko-KR" altLang="en-US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꼭 선생님이 먼저 포즈를 보여주세요</a:t>
            </a:r>
            <a:r>
              <a:rPr kumimoji="1" lang="en-US" altLang="ko-KR" sz="2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!!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E373D6D-0B7D-4EEC-8DA5-66F9FD86F22A}"/>
              </a:ext>
            </a:extLst>
          </p:cNvPr>
          <p:cNvGrpSpPr/>
          <p:nvPr/>
        </p:nvGrpSpPr>
        <p:grpSpPr>
          <a:xfrm>
            <a:off x="3609701" y="1176039"/>
            <a:ext cx="4972599" cy="851681"/>
            <a:chOff x="3971925" y="490713"/>
            <a:chExt cx="8124825" cy="139157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E1DECAB-44B3-411C-8B3B-784D1749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925" y="490713"/>
              <a:ext cx="8124825" cy="1391577"/>
            </a:xfrm>
            <a:prstGeom prst="rect">
              <a:avLst/>
            </a:prstGeom>
            <a:noFill/>
          </p:spPr>
        </p:pic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EA3480E0-B5E0-47A4-927B-DB79107FD700}"/>
                </a:ext>
              </a:extLst>
            </p:cNvPr>
            <p:cNvSpPr txBox="1"/>
            <p:nvPr/>
          </p:nvSpPr>
          <p:spPr>
            <a:xfrm>
              <a:off x="5076824" y="724835"/>
              <a:ext cx="5838825" cy="1056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rgbClr val="63250A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  <a:cs typeface="BM DoHyeon OTF" charset="-127"/>
                </a:rPr>
                <a:t>활동 방법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700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A8391BA6-793F-4286-A672-4BE79343A722}"/>
              </a:ext>
            </a:extLst>
          </p:cNvPr>
          <p:cNvSpPr/>
          <p:nvPr/>
        </p:nvSpPr>
        <p:spPr>
          <a:xfrm>
            <a:off x="5630554" y="2260731"/>
            <a:ext cx="6026009" cy="2336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lang="ko-KR" altLang="en-US" sz="4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형태의 특징 등을 </a:t>
            </a:r>
            <a:endParaRPr lang="en-US" altLang="ko-KR" sz="4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ts val="3500"/>
              </a:lnSpc>
            </a:pPr>
            <a:endParaRPr lang="en-US" altLang="ko-KR" sz="4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ts val="3500"/>
              </a:lnSpc>
            </a:pPr>
            <a:r>
              <a:rPr lang="ko-KR" altLang="en-US" sz="4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단시간에 재빨리 포착해서</a:t>
            </a:r>
            <a:endParaRPr lang="en-US" altLang="ko-KR" sz="4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ts val="3500"/>
              </a:lnSpc>
            </a:pPr>
            <a:r>
              <a:rPr lang="ko-KR" altLang="en-US" sz="4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endParaRPr lang="en-US" altLang="ko-KR" sz="4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>
              <a:lnSpc>
                <a:spcPts val="3500"/>
              </a:lnSpc>
            </a:pPr>
            <a:r>
              <a:rPr lang="ko-KR" altLang="en-US" sz="4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그리는 것</a:t>
            </a:r>
            <a:endParaRPr lang="en-US" altLang="ko-KR" sz="4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A5D21A7-D979-4895-AC8D-06C1C9D9EE5C}"/>
              </a:ext>
            </a:extLst>
          </p:cNvPr>
          <p:cNvSpPr/>
          <p:nvPr/>
        </p:nvSpPr>
        <p:spPr>
          <a:xfrm>
            <a:off x="1368776" y="3013495"/>
            <a:ext cx="4184864" cy="1634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kumimoji="1" lang="ko-KR" altLang="en-US" sz="8000" kern="1700" spc="9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크로키</a:t>
            </a:r>
            <a:endParaRPr kumimoji="1" lang="en-US" altLang="ko-KR" sz="8000" kern="1700" spc="9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endParaRPr lang="en-US" altLang="ko-KR" sz="8000" kern="1700" dirty="0"/>
          </a:p>
          <a:p>
            <a:pPr algn="ctr">
              <a:lnSpc>
                <a:spcPts val="3500"/>
              </a:lnSpc>
            </a:pPr>
            <a:r>
              <a:rPr lang="en-US" altLang="ko-KR" sz="8000" kern="1700" dirty="0"/>
              <a:t>(</a:t>
            </a:r>
            <a:r>
              <a:rPr lang="en-US" altLang="ko-KR" sz="8000" kern="1700" dirty="0" err="1"/>
              <a:t>croquis</a:t>
            </a:r>
            <a:r>
              <a:rPr lang="en-US" altLang="ko-KR" sz="8000" kern="1700" dirty="0"/>
              <a:t>)</a:t>
            </a:r>
            <a:endParaRPr kumimoji="1" lang="en-US" altLang="ko-KR" sz="8000" kern="17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5649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58F15B5A-7254-4635-9B98-B581FA400450}"/>
              </a:ext>
            </a:extLst>
          </p:cNvPr>
          <p:cNvSpPr/>
          <p:nvPr/>
        </p:nvSpPr>
        <p:spPr>
          <a:xfrm>
            <a:off x="2978000" y="2224503"/>
            <a:ext cx="6279283" cy="2408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lang="ko-KR" altLang="en-US" sz="4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최선을 다하지만 </a:t>
            </a:r>
            <a:endParaRPr lang="en-US" altLang="ko-KR" sz="4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>
              <a:lnSpc>
                <a:spcPts val="3500"/>
              </a:lnSpc>
            </a:pPr>
            <a:endParaRPr lang="en-US" altLang="ko-KR" sz="4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>
              <a:lnSpc>
                <a:spcPts val="3500"/>
              </a:lnSpc>
            </a:pPr>
            <a:r>
              <a:rPr lang="ko-KR" altLang="en-US" sz="4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완벽하게 그릴필요는 없다</a:t>
            </a:r>
            <a:r>
              <a:rPr lang="en-US" altLang="ko-KR" sz="4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</a:p>
          <a:p>
            <a:pPr algn="ctr">
              <a:lnSpc>
                <a:spcPts val="3500"/>
              </a:lnSpc>
            </a:pPr>
            <a:endParaRPr lang="en-US" altLang="ko-KR" sz="4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>
              <a:lnSpc>
                <a:spcPts val="3500"/>
              </a:lnSpc>
            </a:pPr>
            <a:r>
              <a:rPr lang="ko-KR" altLang="en-US" sz="4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하지만 자세히 관찰하세요</a:t>
            </a:r>
            <a:r>
              <a:rPr lang="en-US" altLang="ko-KR" sz="4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25812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pic>
        <p:nvPicPr>
          <p:cNvPr id="4" name="그림 3">
            <a:extLst>
              <a:ext uri="{FF2B5EF4-FFF2-40B4-BE49-F238E27FC236}">
                <a16:creationId xmlns:a16="http://schemas.microsoft.com/office/drawing/2014/main" id="{EFFB31E9-0491-4422-8C22-216317AAE5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20" y="1095702"/>
            <a:ext cx="5148375" cy="415191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A8391BA6-793F-4286-A672-4BE79343A722}"/>
              </a:ext>
            </a:extLst>
          </p:cNvPr>
          <p:cNvSpPr/>
          <p:nvPr/>
        </p:nvSpPr>
        <p:spPr>
          <a:xfrm>
            <a:off x="6035395" y="1610383"/>
            <a:ext cx="5575565" cy="32451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ts val="3500"/>
              </a:lnSpc>
              <a:buAutoNum type="arabicPeriod"/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A4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종이를 반 친구만큼 챙기세요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</a:t>
            </a:r>
          </a:p>
          <a:p>
            <a:pPr>
              <a:lnSpc>
                <a:spcPts val="3500"/>
              </a:lnSpc>
            </a:pP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반 친구가 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10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명이면 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10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장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</a:t>
            </a:r>
          </a:p>
          <a:p>
            <a:pPr>
              <a:lnSpc>
                <a:spcPts val="3500"/>
              </a:lnSpc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반 친구가 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20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명이면 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20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장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을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한명이 가지고 있어야 해요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</a:t>
            </a:r>
          </a:p>
          <a:p>
            <a:pPr>
              <a:lnSpc>
                <a:spcPts val="3500"/>
              </a:lnSpc>
            </a:pP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친구들을 모두 그려줄 </a:t>
            </a:r>
            <a:r>
              <a:rPr kumimoji="1" lang="ko-KR" altLang="en-US" sz="3200" dirty="0" err="1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거에요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1691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A5B731F1-E76C-4D11-9664-BFD0997CD6AD}"/>
              </a:ext>
            </a:extLst>
          </p:cNvPr>
          <p:cNvSpPr/>
          <p:nvPr/>
        </p:nvSpPr>
        <p:spPr>
          <a:xfrm>
            <a:off x="2061081" y="1037951"/>
            <a:ext cx="8148384" cy="5411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2.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자신을 가장 잘 나타낼 수 있는 포즈를 생각합니다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7BF309B-15BF-4A07-B103-C3D5002998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832" y="1590025"/>
            <a:ext cx="3041819" cy="4081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A3BD52-3B8F-49BC-A4F8-EA6F46B97BAD}"/>
              </a:ext>
            </a:extLst>
          </p:cNvPr>
          <p:cNvSpPr txBox="1"/>
          <p:nvPr/>
        </p:nvSpPr>
        <p:spPr>
          <a:xfrm>
            <a:off x="3232109" y="1365434"/>
            <a:ext cx="7408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/>
              <a:t>?</a:t>
            </a:r>
            <a:endParaRPr lang="ko-KR" altLang="en-US" sz="115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2BF53-806E-4902-9514-D2128887E7FD}"/>
              </a:ext>
            </a:extLst>
          </p:cNvPr>
          <p:cNvSpPr txBox="1"/>
          <p:nvPr/>
        </p:nvSpPr>
        <p:spPr>
          <a:xfrm>
            <a:off x="2424115" y="2648966"/>
            <a:ext cx="7408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/>
              <a:t>?</a:t>
            </a:r>
            <a:endParaRPr lang="ko-KR" altLang="en-US" sz="115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956CF6-2221-4C9A-8045-043BD61E98C7}"/>
              </a:ext>
            </a:extLst>
          </p:cNvPr>
          <p:cNvSpPr txBox="1"/>
          <p:nvPr/>
        </p:nvSpPr>
        <p:spPr>
          <a:xfrm>
            <a:off x="3521670" y="3779556"/>
            <a:ext cx="7408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/>
              <a:t>?</a:t>
            </a:r>
            <a:endParaRPr lang="ko-KR" altLang="en-US" sz="11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6F28AC-75E0-41B1-B1FB-3EC0B3614655}"/>
              </a:ext>
            </a:extLst>
          </p:cNvPr>
          <p:cNvSpPr txBox="1"/>
          <p:nvPr/>
        </p:nvSpPr>
        <p:spPr>
          <a:xfrm>
            <a:off x="7529082" y="3630619"/>
            <a:ext cx="7408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/>
              <a:t>?</a:t>
            </a:r>
            <a:endParaRPr lang="ko-KR" altLang="en-US" sz="115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425668-A86C-4D2B-8256-D1D9ADEBF46C}"/>
              </a:ext>
            </a:extLst>
          </p:cNvPr>
          <p:cNvSpPr txBox="1"/>
          <p:nvPr/>
        </p:nvSpPr>
        <p:spPr>
          <a:xfrm>
            <a:off x="7087647" y="1365434"/>
            <a:ext cx="7408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/>
              <a:t>?</a:t>
            </a:r>
            <a:endParaRPr lang="ko-KR" altLang="en-US" sz="115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7F0FF5-DC89-4449-A36A-7AB05C92A7F1}"/>
              </a:ext>
            </a:extLst>
          </p:cNvPr>
          <p:cNvSpPr txBox="1"/>
          <p:nvPr/>
        </p:nvSpPr>
        <p:spPr>
          <a:xfrm>
            <a:off x="8278914" y="2013795"/>
            <a:ext cx="74080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500" b="1" dirty="0"/>
              <a:t>?</a:t>
            </a:r>
            <a:endParaRPr lang="ko-KR" alt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403732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A5B731F1-E76C-4D11-9664-BFD0997CD6AD}"/>
              </a:ext>
            </a:extLst>
          </p:cNvPr>
          <p:cNvSpPr/>
          <p:nvPr/>
        </p:nvSpPr>
        <p:spPr>
          <a:xfrm>
            <a:off x="1346734" y="2719876"/>
            <a:ext cx="2311851" cy="100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3.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이정도면 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적당하겠죠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??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B30DE0AF-26F9-4489-943C-B3E53704DD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821" y="113122"/>
            <a:ext cx="3758342" cy="5604936"/>
          </a:xfrm>
          <a:prstGeom prst="rect">
            <a:avLst/>
          </a:prstGeom>
        </p:spPr>
      </p:pic>
      <p:sp>
        <p:nvSpPr>
          <p:cNvPr id="6" name="생각 풍선: 구름 모양 5">
            <a:extLst>
              <a:ext uri="{FF2B5EF4-FFF2-40B4-BE49-F238E27FC236}">
                <a16:creationId xmlns:a16="http://schemas.microsoft.com/office/drawing/2014/main" id="{F60D9708-0A5B-459E-B6E5-86FD810A2A0C}"/>
              </a:ext>
            </a:extLst>
          </p:cNvPr>
          <p:cNvSpPr/>
          <p:nvPr/>
        </p:nvSpPr>
        <p:spPr>
          <a:xfrm>
            <a:off x="7887015" y="526400"/>
            <a:ext cx="3757638" cy="2702801"/>
          </a:xfrm>
          <a:prstGeom prst="cloudCallout">
            <a:avLst>
              <a:gd name="adj1" fmla="val -81160"/>
              <a:gd name="adj2" fmla="val -19151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난 생각이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많으니까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</a:p>
          <a:p>
            <a:pPr algn="ctr"/>
            <a:r>
              <a:rPr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이런 포즈가 </a:t>
            </a:r>
            <a:endParaRPr lang="en-US" altLang="ko-KR" sz="28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pPr algn="ctr"/>
            <a:r>
              <a:rPr lang="ko-KR" altLang="en-US" sz="280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좋겠어</a:t>
            </a:r>
            <a:r>
              <a:rPr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!</a:t>
            </a:r>
            <a:endParaRPr lang="en-US" altLang="ko-KR" sz="240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6718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A5B731F1-E76C-4D11-9664-BFD0997CD6AD}"/>
              </a:ext>
            </a:extLst>
          </p:cNvPr>
          <p:cNvSpPr/>
          <p:nvPr/>
        </p:nvSpPr>
        <p:spPr>
          <a:xfrm>
            <a:off x="7046693" y="2679857"/>
            <a:ext cx="4541628" cy="100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4.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한 명에 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2~3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분 정도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학생수가 많으면 조절합니다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DD0A38C-8300-45E6-858D-D3B874CA8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9148" y="1088394"/>
            <a:ext cx="4570770" cy="42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8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3047" y="1818219"/>
            <a:ext cx="662012" cy="890054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6090" y="885675"/>
            <a:ext cx="1964954" cy="2042011"/>
          </a:xfrm>
          <a:prstGeom prst="rect">
            <a:avLst/>
          </a:prstGeom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4E373D6D-0B7D-4EEC-8DA5-66F9FD86F22A}"/>
              </a:ext>
            </a:extLst>
          </p:cNvPr>
          <p:cNvGrpSpPr/>
          <p:nvPr/>
        </p:nvGrpSpPr>
        <p:grpSpPr>
          <a:xfrm>
            <a:off x="2399830" y="2592828"/>
            <a:ext cx="7918574" cy="1356252"/>
            <a:chOff x="3971925" y="490713"/>
            <a:chExt cx="8124825" cy="1391577"/>
          </a:xfrm>
        </p:grpSpPr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AE1DECAB-44B3-411C-8B3B-784D1749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925" y="490713"/>
              <a:ext cx="8124825" cy="1391577"/>
            </a:xfrm>
            <a:prstGeom prst="rect">
              <a:avLst/>
            </a:prstGeom>
            <a:noFill/>
          </p:spPr>
        </p:pic>
        <p:sp>
          <p:nvSpPr>
            <p:cNvPr id="29" name="TextBox 2">
              <a:extLst>
                <a:ext uri="{FF2B5EF4-FFF2-40B4-BE49-F238E27FC236}">
                  <a16:creationId xmlns:a16="http://schemas.microsoft.com/office/drawing/2014/main" id="{E4E8160E-6301-4C3E-8141-413C72EF908F}"/>
                </a:ext>
              </a:extLst>
            </p:cNvPr>
            <p:cNvSpPr txBox="1"/>
            <p:nvPr/>
          </p:nvSpPr>
          <p:spPr>
            <a:xfrm>
              <a:off x="4065591" y="705851"/>
              <a:ext cx="5854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5400" b="1" dirty="0">
                  <a:solidFill>
                    <a:schemeClr val="bg1"/>
                  </a:solidFill>
                </a:rPr>
                <a:t>1</a:t>
              </a:r>
              <a:endParaRPr lang="ko-KR" altLang="en-US" sz="5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3">
              <a:extLst>
                <a:ext uri="{FF2B5EF4-FFF2-40B4-BE49-F238E27FC236}">
                  <a16:creationId xmlns:a16="http://schemas.microsoft.com/office/drawing/2014/main" id="{EA3480E0-B5E0-47A4-927B-DB79107FD700}"/>
                </a:ext>
              </a:extLst>
            </p:cNvPr>
            <p:cNvSpPr txBox="1"/>
            <p:nvPr/>
          </p:nvSpPr>
          <p:spPr>
            <a:xfrm>
              <a:off x="5128948" y="835095"/>
              <a:ext cx="5838825" cy="789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>
                  <a:solidFill>
                    <a:srgbClr val="63250A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</a:rPr>
                <a:t>모양 찾기 게임</a:t>
              </a: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49999">
            <a:off x="1329522" y="2321226"/>
            <a:ext cx="1653761" cy="1589073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646126B6-0431-4C7D-A14C-3E2037FCEF1E}"/>
              </a:ext>
            </a:extLst>
          </p:cNvPr>
          <p:cNvSpPr txBox="1"/>
          <p:nvPr/>
        </p:nvSpPr>
        <p:spPr>
          <a:xfrm>
            <a:off x="3513814" y="4144922"/>
            <a:ext cx="569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63250A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서귀포 강동호 선생님</a:t>
            </a:r>
          </a:p>
        </p:txBody>
      </p:sp>
    </p:spTree>
    <p:extLst>
      <p:ext uri="{BB962C8B-B14F-4D97-AF65-F5344CB8AC3E}">
        <p14:creationId xmlns:p14="http://schemas.microsoft.com/office/powerpoint/2010/main" val="1511013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410D37F-A639-41B2-AA55-8329865321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879" y="1016876"/>
            <a:ext cx="8445385" cy="470383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5B731F1-E76C-4D11-9664-BFD0997CD6AD}"/>
              </a:ext>
            </a:extLst>
          </p:cNvPr>
          <p:cNvSpPr/>
          <p:nvPr/>
        </p:nvSpPr>
        <p:spPr>
          <a:xfrm>
            <a:off x="669130" y="1234175"/>
            <a:ext cx="4139275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5.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친구를 자세히 관찰해서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그려봅니다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7B990A4-4F8B-40F2-B953-8B9F155C1961}"/>
              </a:ext>
            </a:extLst>
          </p:cNvPr>
          <p:cNvSpPr/>
          <p:nvPr/>
        </p:nvSpPr>
        <p:spPr>
          <a:xfrm>
            <a:off x="7186448" y="1254405"/>
            <a:ext cx="6096000" cy="1000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친구의 첫 이미지와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성격을 고려해서 그려봅니다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60127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A5B731F1-E76C-4D11-9664-BFD0997CD6AD}"/>
              </a:ext>
            </a:extLst>
          </p:cNvPr>
          <p:cNvSpPr/>
          <p:nvPr/>
        </p:nvSpPr>
        <p:spPr>
          <a:xfrm>
            <a:off x="952499" y="1706409"/>
            <a:ext cx="10044737" cy="3291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altLang="ko-KR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Tip! 4</a:t>
            </a:r>
            <a:r>
              <a:rPr kumimoji="1" lang="ko-KR" altLang="en-US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초 관찰하고 </a:t>
            </a:r>
            <a:r>
              <a:rPr kumimoji="1" lang="en-US" altLang="ko-KR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2</a:t>
            </a:r>
            <a:r>
              <a:rPr kumimoji="1" lang="ko-KR" altLang="en-US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초 그려보세요</a:t>
            </a:r>
            <a:r>
              <a:rPr kumimoji="1" lang="en-US" altLang="ko-KR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</a:t>
            </a:r>
          </a:p>
          <a:p>
            <a:pPr>
              <a:lnSpc>
                <a:spcPts val="3500"/>
              </a:lnSpc>
            </a:pPr>
            <a:endParaRPr kumimoji="1" lang="en-US" altLang="ko-KR" sz="44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ko-KR" altLang="en-US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많이 자세히 관찰할수록 더 잘 그릴 수 있습니다</a:t>
            </a:r>
            <a:r>
              <a:rPr kumimoji="1" lang="en-US" altLang="ko-KR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</a:t>
            </a:r>
          </a:p>
          <a:p>
            <a:pPr>
              <a:lnSpc>
                <a:spcPts val="3500"/>
              </a:lnSpc>
            </a:pPr>
            <a:endParaRPr kumimoji="1" lang="en-US" altLang="ko-KR" sz="44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en-US" altLang="ko-KR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※</a:t>
            </a:r>
            <a:r>
              <a:rPr kumimoji="1" lang="ko-KR" altLang="en-US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내 모습그림에 장난치면 기분 </a:t>
            </a:r>
            <a:r>
              <a:rPr kumimoji="1" lang="ko-KR" altLang="en-US" sz="4400" dirty="0" err="1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나빠요</a:t>
            </a:r>
            <a:r>
              <a:rPr kumimoji="1" lang="en-US" altLang="ko-KR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>
              <a:lnSpc>
                <a:spcPts val="3500"/>
              </a:lnSpc>
            </a:pPr>
            <a:r>
              <a:rPr kumimoji="1" lang="ko-KR" altLang="en-US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</a:t>
            </a:r>
            <a:r>
              <a:rPr kumimoji="1" lang="en-US" altLang="ko-KR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>
              <a:lnSpc>
                <a:spcPts val="3500"/>
              </a:lnSpc>
            </a:pPr>
            <a:r>
              <a:rPr kumimoji="1" lang="ko-KR" altLang="en-US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마찬가지 </a:t>
            </a:r>
            <a:r>
              <a:rPr kumimoji="1" lang="en-US" altLang="ko-KR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 </a:t>
            </a:r>
            <a:r>
              <a:rPr kumimoji="1" lang="ko-KR" altLang="en-US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친구도 최대한 정성껏 그려주세요</a:t>
            </a:r>
            <a:r>
              <a:rPr kumimoji="1" lang="en-US" altLang="ko-KR" sz="44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526682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A5B731F1-E76C-4D11-9664-BFD0997CD6AD}"/>
              </a:ext>
            </a:extLst>
          </p:cNvPr>
          <p:cNvSpPr/>
          <p:nvPr/>
        </p:nvSpPr>
        <p:spPr>
          <a:xfrm>
            <a:off x="7148445" y="2097557"/>
            <a:ext cx="3831498" cy="2336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-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모델의 이름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-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그린사람 싸인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-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크로키의 제목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-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친구의 이미지나 성격을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>
              <a:lnSpc>
                <a:spcPts val="3500"/>
              </a:lnSpc>
            </a:pP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적어봅시다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1C59768-DEF4-4157-B02E-44D4766691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985" y="938210"/>
            <a:ext cx="4750602" cy="46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52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A5B731F1-E76C-4D11-9664-BFD0997CD6AD}"/>
              </a:ext>
            </a:extLst>
          </p:cNvPr>
          <p:cNvSpPr/>
          <p:nvPr/>
        </p:nvSpPr>
        <p:spPr>
          <a:xfrm>
            <a:off x="1222711" y="2260731"/>
            <a:ext cx="9746579" cy="237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kumimoji="1" lang="ko-KR" altLang="en-US" sz="40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학급 친구들을 다 그렸으면 선생님의 말씀에 따라</a:t>
            </a:r>
            <a:endParaRPr kumimoji="1" lang="en-US" altLang="ko-KR" sz="40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algn="ctr">
              <a:lnSpc>
                <a:spcPts val="3500"/>
              </a:lnSpc>
            </a:pPr>
            <a:endParaRPr kumimoji="1" lang="en-US" altLang="ko-KR" sz="40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algn="ctr">
              <a:lnSpc>
                <a:spcPts val="3500"/>
              </a:lnSpc>
            </a:pPr>
            <a:r>
              <a:rPr kumimoji="1" lang="ko-KR" altLang="en-US" sz="40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각 작품을 친구에게 여러분의 작품을 잘 전해주세요</a:t>
            </a:r>
            <a:endParaRPr kumimoji="1" lang="en-US" altLang="ko-KR" sz="40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algn="ctr">
              <a:lnSpc>
                <a:spcPts val="3500"/>
              </a:lnSpc>
            </a:pPr>
            <a:endParaRPr kumimoji="1" lang="en-US" altLang="ko-KR" sz="40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algn="ctr">
              <a:lnSpc>
                <a:spcPts val="3500"/>
              </a:lnSpc>
            </a:pPr>
            <a:r>
              <a:rPr kumimoji="1" lang="ko-KR" altLang="en-US" sz="40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전해주면서 인사도 한마디</a:t>
            </a:r>
            <a:r>
              <a:rPr kumimoji="1" lang="en-US" altLang="ko-KR" sz="40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0641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A5B731F1-E76C-4D11-9664-BFD0997CD6AD}"/>
              </a:ext>
            </a:extLst>
          </p:cNvPr>
          <p:cNvSpPr/>
          <p:nvPr/>
        </p:nvSpPr>
        <p:spPr>
          <a:xfrm>
            <a:off x="3461208" y="1811890"/>
            <a:ext cx="5856090" cy="3234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500"/>
              </a:lnSpc>
            </a:pPr>
            <a:r>
              <a:rPr kumimoji="1" lang="ko-KR" altLang="en-US" sz="48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지금부터 </a:t>
            </a:r>
            <a:endParaRPr kumimoji="1" lang="en-US" altLang="ko-KR" sz="48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algn="ctr">
              <a:lnSpc>
                <a:spcPts val="3500"/>
              </a:lnSpc>
            </a:pPr>
            <a:endParaRPr kumimoji="1" lang="en-US" altLang="ko-KR" sz="48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algn="ctr">
              <a:lnSpc>
                <a:spcPts val="3500"/>
              </a:lnSpc>
            </a:pPr>
            <a:r>
              <a:rPr kumimoji="1" lang="ko-KR" altLang="en-US" sz="48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먼저 선생님을</a:t>
            </a:r>
            <a:endParaRPr kumimoji="1" lang="en-US" altLang="ko-KR" sz="48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algn="ctr">
              <a:lnSpc>
                <a:spcPts val="3500"/>
              </a:lnSpc>
            </a:pPr>
            <a:r>
              <a:rPr kumimoji="1" lang="ko-KR" altLang="en-US" sz="48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</a:t>
            </a:r>
            <a:endParaRPr kumimoji="1" lang="en-US" altLang="ko-KR" sz="48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algn="ctr">
              <a:lnSpc>
                <a:spcPts val="3500"/>
              </a:lnSpc>
            </a:pPr>
            <a:r>
              <a:rPr kumimoji="1" lang="ko-KR" altLang="en-US" sz="48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모델로 그려보겠습니다</a:t>
            </a:r>
            <a:r>
              <a:rPr kumimoji="1" lang="en-US" altLang="ko-KR" sz="48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~!</a:t>
            </a:r>
          </a:p>
          <a:p>
            <a:pPr algn="ctr">
              <a:lnSpc>
                <a:spcPts val="3500"/>
              </a:lnSpc>
            </a:pPr>
            <a:endParaRPr kumimoji="1" lang="en-US" altLang="ko-KR" sz="48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pPr algn="ctr">
              <a:lnSpc>
                <a:spcPts val="3500"/>
              </a:lnSpc>
            </a:pPr>
            <a:r>
              <a:rPr kumimoji="1" lang="ko-KR" altLang="en-US" sz="48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모두 파이팅</a:t>
            </a:r>
            <a:r>
              <a:rPr kumimoji="1" lang="en-US" altLang="ko-KR" sz="48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6865485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A5B731F1-E76C-4D11-9664-BFD0997CD6AD}"/>
              </a:ext>
            </a:extLst>
          </p:cNvPr>
          <p:cNvSpPr/>
          <p:nvPr/>
        </p:nvSpPr>
        <p:spPr>
          <a:xfrm>
            <a:off x="4944883" y="3758753"/>
            <a:ext cx="2302233" cy="1194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500"/>
              </a:lnSpc>
            </a:pPr>
            <a:r>
              <a:rPr kumimoji="1" lang="ko-KR" altLang="en-US" sz="199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예</a:t>
            </a:r>
            <a:endParaRPr kumimoji="1" lang="en-US" altLang="ko-KR" sz="199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89593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이미지 크로키</a:t>
              </a:r>
            </a:p>
          </p:txBody>
        </p:sp>
      </p:grpSp>
      <p:pic>
        <p:nvPicPr>
          <p:cNvPr id="6" name="그림 5" descr="남자, 사람, 벽, 스케이트이(가) 표시된 사진&#10;&#10;매우 높은 신뢰도로 생성된 설명">
            <a:extLst>
              <a:ext uri="{FF2B5EF4-FFF2-40B4-BE49-F238E27FC236}">
                <a16:creationId xmlns:a16="http://schemas.microsoft.com/office/drawing/2014/main" id="{9EC02605-3EDA-45E2-B30B-164AE39F2D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0261" y="885675"/>
            <a:ext cx="7279314" cy="48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28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4C4C561-F5A3-4821-A4A8-A5B22DCF46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039" y="-1"/>
            <a:ext cx="4669819" cy="6877495"/>
          </a:xfrm>
          <a:prstGeom prst="rect">
            <a:avLst/>
          </a:prstGeom>
        </p:spPr>
      </p:pic>
      <p:pic>
        <p:nvPicPr>
          <p:cNvPr id="6" name="그림 5" descr="텍스트, 화이트보드이(가) 표시된 사진&#10;&#10;매우 높은 신뢰도로 생성된 설명">
            <a:extLst>
              <a:ext uri="{FF2B5EF4-FFF2-40B4-BE49-F238E27FC236}">
                <a16:creationId xmlns:a16="http://schemas.microsoft.com/office/drawing/2014/main" id="{6A0FE238-39B0-499C-BF08-F342A046E1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858" y="0"/>
            <a:ext cx="4775502" cy="693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316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화이트보드이(가) 표시된 사진&#10;&#10;매우 높은 신뢰도로 생성된 설명">
            <a:extLst>
              <a:ext uri="{FF2B5EF4-FFF2-40B4-BE49-F238E27FC236}">
                <a16:creationId xmlns:a16="http://schemas.microsoft.com/office/drawing/2014/main" id="{0F031C97-1E8E-4409-BAFF-221FC35479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2044" y="0"/>
            <a:ext cx="5004455" cy="6858000"/>
          </a:xfrm>
          <a:prstGeom prst="rect">
            <a:avLst/>
          </a:prstGeom>
        </p:spPr>
      </p:pic>
      <p:pic>
        <p:nvPicPr>
          <p:cNvPr id="7" name="그림 6" descr="텍스트, 화이트보드이(가) 표시된 사진&#10;&#10;매우 높은 신뢰도로 생성된 설명">
            <a:extLst>
              <a:ext uri="{FF2B5EF4-FFF2-40B4-BE49-F238E27FC236}">
                <a16:creationId xmlns:a16="http://schemas.microsoft.com/office/drawing/2014/main" id="{637376FC-81F9-4F0D-9A7D-CB46C318D3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-1"/>
            <a:ext cx="4823460" cy="693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29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화이트보드이(가) 표시된 사진&#10;&#10;매우 높은 신뢰도로 생성된 설명">
            <a:extLst>
              <a:ext uri="{FF2B5EF4-FFF2-40B4-BE49-F238E27FC236}">
                <a16:creationId xmlns:a16="http://schemas.microsoft.com/office/drawing/2014/main" id="{6E501FAA-38BA-4D49-A8C6-5A6B4F5E83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389" y="-12007"/>
            <a:ext cx="10401222" cy="687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06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모양 찾기 게임</a:t>
              </a:r>
            </a:p>
          </p:txBody>
        </p:sp>
      </p:grpSp>
      <p:sp>
        <p:nvSpPr>
          <p:cNvPr id="6" name="텍스트 상자 5"/>
          <p:cNvSpPr txBox="1"/>
          <p:nvPr/>
        </p:nvSpPr>
        <p:spPr>
          <a:xfrm>
            <a:off x="880327" y="4752146"/>
            <a:ext cx="248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모둠 도화지</a:t>
            </a:r>
          </a:p>
        </p:txBody>
      </p:sp>
      <p:sp>
        <p:nvSpPr>
          <p:cNvPr id="7" name="텍스트 상자 6"/>
          <p:cNvSpPr txBox="1"/>
          <p:nvPr/>
        </p:nvSpPr>
        <p:spPr>
          <a:xfrm>
            <a:off x="4725628" y="4771230"/>
            <a:ext cx="248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연필</a:t>
            </a:r>
          </a:p>
        </p:txBody>
      </p:sp>
      <p:sp>
        <p:nvSpPr>
          <p:cNvPr id="8" name="텍스트 상자 7"/>
          <p:cNvSpPr txBox="1"/>
          <p:nvPr/>
        </p:nvSpPr>
        <p:spPr>
          <a:xfrm>
            <a:off x="8570929" y="4752146"/>
            <a:ext cx="2488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32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색연필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8113" y="938210"/>
            <a:ext cx="4993485" cy="1281750"/>
          </a:xfrm>
          <a:prstGeom prst="rect">
            <a:avLst/>
          </a:prstGeom>
        </p:spPr>
      </p:pic>
      <p:sp>
        <p:nvSpPr>
          <p:cNvPr id="10" name="텍스트 상자 9"/>
          <p:cNvSpPr txBox="1"/>
          <p:nvPr/>
        </p:nvSpPr>
        <p:spPr>
          <a:xfrm>
            <a:off x="5105885" y="1269392"/>
            <a:ext cx="202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ko-KR" altLang="en-US" sz="3600" dirty="0">
                <a:latin typeface="배달의민족 도현" panose="020B0600000101010101" pitchFamily="50" charset="-127"/>
                <a:ea typeface="배달의민족 도현" panose="020B0600000101010101" pitchFamily="50" charset="-127"/>
                <a:cs typeface="BM DoHyeon OTF" charset="-127"/>
              </a:rPr>
              <a:t>준비물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37" y="2509239"/>
            <a:ext cx="2004960" cy="2045464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5261315" y="2537125"/>
            <a:ext cx="1864522" cy="2145869"/>
            <a:chOff x="5303121" y="2455536"/>
            <a:chExt cx="2338465" cy="2691328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5" cstate="email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V="1">
              <a:off x="5303121" y="4113997"/>
              <a:ext cx="2338465" cy="1032867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360746">
              <a:off x="5740290" y="2455536"/>
              <a:ext cx="711419" cy="2480906"/>
            </a:xfrm>
            <a:prstGeom prst="rect">
              <a:avLst/>
            </a:prstGeom>
          </p:spPr>
        </p:pic>
      </p:grpSp>
      <p:grpSp>
        <p:nvGrpSpPr>
          <p:cNvPr id="15" name="그룹 14"/>
          <p:cNvGrpSpPr/>
          <p:nvPr/>
        </p:nvGrpSpPr>
        <p:grpSpPr>
          <a:xfrm>
            <a:off x="8741598" y="2581495"/>
            <a:ext cx="1773975" cy="1994401"/>
            <a:chOff x="8575581" y="2181369"/>
            <a:chExt cx="2604134" cy="3015891"/>
          </a:xfrm>
        </p:grpSpPr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63985">
              <a:off x="8575581" y="2364441"/>
              <a:ext cx="1066818" cy="2832819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781156">
              <a:off x="9200256" y="2251285"/>
              <a:ext cx="1066818" cy="2832819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33219">
              <a:off x="9820751" y="2181369"/>
              <a:ext cx="1066818" cy="2832819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34562">
              <a:off x="10696782" y="2935471"/>
              <a:ext cx="482933" cy="2013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619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모양 찾기 게임</a:t>
              </a:r>
            </a:p>
          </p:txBody>
        </p:sp>
      </p:grpSp>
      <p:sp>
        <p:nvSpPr>
          <p:cNvPr id="6" name="텍스트 상자 5"/>
          <p:cNvSpPr txBox="1"/>
          <p:nvPr/>
        </p:nvSpPr>
        <p:spPr>
          <a:xfrm>
            <a:off x="830749" y="2128680"/>
            <a:ext cx="10530502" cy="341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kumimoji="1"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하늘에 손가락으로 낙서해 봅시다</a:t>
            </a:r>
            <a:r>
              <a:rPr kumimoji="1"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kumimoji="1"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모둠 도화지에 연필로 자유롭게 낙서해 봅시다</a:t>
            </a:r>
            <a:r>
              <a:rPr kumimoji="1"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kumimoji="1"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색연필로 어떤 모양이 보이는지 친구들과 이야기하며 그려봅시다</a:t>
            </a:r>
            <a:r>
              <a:rPr kumimoji="1"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kumimoji="1" lang="ko-KR" altLang="en-US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모둠별로 발표해 봅시다</a:t>
            </a:r>
            <a:r>
              <a:rPr kumimoji="1" lang="en-US" altLang="ko-KR" sz="28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  <a:endParaRPr kumimoji="1" lang="ko-KR" altLang="en-US" sz="2800" dirty="0"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E373D6D-0B7D-4EEC-8DA5-66F9FD86F22A}"/>
              </a:ext>
            </a:extLst>
          </p:cNvPr>
          <p:cNvGrpSpPr/>
          <p:nvPr/>
        </p:nvGrpSpPr>
        <p:grpSpPr>
          <a:xfrm>
            <a:off x="3609701" y="1176039"/>
            <a:ext cx="4972599" cy="851681"/>
            <a:chOff x="3971925" y="490713"/>
            <a:chExt cx="8124825" cy="1391577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E1DECAB-44B3-411C-8B3B-784D1749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1925" y="490713"/>
              <a:ext cx="8124825" cy="1391577"/>
            </a:xfrm>
            <a:prstGeom prst="rect">
              <a:avLst/>
            </a:prstGeom>
            <a:noFill/>
          </p:spPr>
        </p:pic>
        <p:sp>
          <p:nvSpPr>
            <p:cNvPr id="10" name="TextBox 3">
              <a:extLst>
                <a:ext uri="{FF2B5EF4-FFF2-40B4-BE49-F238E27FC236}">
                  <a16:creationId xmlns:a16="http://schemas.microsoft.com/office/drawing/2014/main" id="{EA3480E0-B5E0-47A4-927B-DB79107FD700}"/>
                </a:ext>
              </a:extLst>
            </p:cNvPr>
            <p:cNvSpPr txBox="1"/>
            <p:nvPr/>
          </p:nvSpPr>
          <p:spPr>
            <a:xfrm>
              <a:off x="5076824" y="724835"/>
              <a:ext cx="5838825" cy="1056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rgbClr val="63250A"/>
                  </a:solidFill>
                  <a:latin typeface="배달의민족 도현" panose="020B0600000101010101" pitchFamily="50" charset="-127"/>
                  <a:ea typeface="배달의민족 도현" panose="020B0600000101010101" pitchFamily="50" charset="-127"/>
                  <a:cs typeface="BM DoHyeon OTF" charset="-127"/>
                </a:rPr>
                <a:t>활동 방법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8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모양 찾기 게임</a:t>
              </a:r>
            </a:p>
          </p:txBody>
        </p:sp>
      </p:grpSp>
      <p:sp>
        <p:nvSpPr>
          <p:cNvPr id="16" name="텍스트 상자 15"/>
          <p:cNvSpPr txBox="1"/>
          <p:nvPr/>
        </p:nvSpPr>
        <p:spPr>
          <a:xfrm>
            <a:off x="856969" y="1137428"/>
            <a:ext cx="8095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342900" indent="-342900">
              <a:buAutoNum type="arabicPeriod"/>
              <a:defRPr kumimoji="1" sz="3200">
                <a:latin typeface="BM JUA_OTF" charset="-127"/>
                <a:ea typeface="BM JUA_OTF" charset="-127"/>
                <a:cs typeface="BM JUA_OTF" charset="-127"/>
              </a:defRPr>
            </a:lvl1pPr>
          </a:lstStyle>
          <a:p>
            <a:r>
              <a:rPr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하늘에 손가락으로 낙서해 봅시다</a:t>
            </a:r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6697" y="2312363"/>
            <a:ext cx="2049021" cy="1797194"/>
          </a:xfrm>
          <a:prstGeom prst="rect">
            <a:avLst/>
          </a:prstGeom>
        </p:spPr>
      </p:pic>
      <p:sp>
        <p:nvSpPr>
          <p:cNvPr id="18" name="텍스트 상자 17"/>
          <p:cNvSpPr txBox="1"/>
          <p:nvPr/>
        </p:nvSpPr>
        <p:spPr>
          <a:xfrm>
            <a:off x="2628164" y="2126050"/>
            <a:ext cx="131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돌리기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2390" y="2668212"/>
            <a:ext cx="1629847" cy="1441345"/>
          </a:xfrm>
          <a:prstGeom prst="rect">
            <a:avLst/>
          </a:prstGeom>
        </p:spPr>
      </p:pic>
      <p:sp>
        <p:nvSpPr>
          <p:cNvPr id="20" name="텍스트 상자 19"/>
          <p:cNvSpPr txBox="1"/>
          <p:nvPr/>
        </p:nvSpPr>
        <p:spPr>
          <a:xfrm>
            <a:off x="6222299" y="2126050"/>
            <a:ext cx="131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지그재그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2313" y="2572011"/>
            <a:ext cx="1008590" cy="1633746"/>
          </a:xfrm>
          <a:prstGeom prst="rect">
            <a:avLst/>
          </a:prstGeom>
        </p:spPr>
      </p:pic>
      <p:sp>
        <p:nvSpPr>
          <p:cNvPr id="22" name="텍스트 상자 21"/>
          <p:cNvSpPr txBox="1"/>
          <p:nvPr/>
        </p:nvSpPr>
        <p:spPr>
          <a:xfrm>
            <a:off x="9986372" y="2126050"/>
            <a:ext cx="131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2400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구불구불</a:t>
            </a: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4990" y="3646462"/>
            <a:ext cx="2136359" cy="1821415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89" y="3639951"/>
            <a:ext cx="2227768" cy="1829136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5548" y="3750506"/>
            <a:ext cx="1878256" cy="169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0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모양 찾기 게임</a:t>
              </a: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775542" y="1067590"/>
            <a:ext cx="7422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2.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모둠 도화지에 연필로 자유롭게 낙서해 봅시다</a:t>
            </a:r>
            <a:endParaRPr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062358" y="1572024"/>
            <a:ext cx="8067285" cy="4178880"/>
            <a:chOff x="2090348" y="1572024"/>
            <a:chExt cx="8067285" cy="4178880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8950683" y="3763427"/>
              <a:ext cx="1298667" cy="1115233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1966503" y="3752779"/>
              <a:ext cx="1384221" cy="1136531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25038" y="1572024"/>
              <a:ext cx="1212969" cy="1034153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00101" y="1572024"/>
              <a:ext cx="1119632" cy="1012205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95752" y="2512371"/>
              <a:ext cx="5884748" cy="3238533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9" cstate="email">
              <a:alphaModFix amt="20000"/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9368"/>
                      </a14:imgEffect>
                      <a14:imgEffect>
                        <a14:saturation sat="1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44424" y="2690562"/>
              <a:ext cx="5055025" cy="2885974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421185">
              <a:off x="8244782" y="4503154"/>
              <a:ext cx="277899" cy="10186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595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모양 찾기 게임</a:t>
              </a: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413" y="1841320"/>
            <a:ext cx="6846321" cy="376771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785" y="1841320"/>
            <a:ext cx="6179810" cy="4368851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474254" y="3079234"/>
            <a:ext cx="464264" cy="322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kumimoji="1" lang="en-US" altLang="ko-KR" dirty="0"/>
          </a:p>
        </p:txBody>
      </p:sp>
      <p:sp>
        <p:nvSpPr>
          <p:cNvPr id="9" name="직사각형 8"/>
          <p:cNvSpPr/>
          <p:nvPr/>
        </p:nvSpPr>
        <p:spPr>
          <a:xfrm>
            <a:off x="876279" y="970016"/>
            <a:ext cx="101697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3. 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색연필로 어떤 모양이 보이는지 친구들과 이야기하며 그려봅시다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</a:p>
          <a:p>
            <a:endParaRPr lang="en-US" altLang="ko-KR" dirty="0"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sp>
        <p:nvSpPr>
          <p:cNvPr id="10" name="텍스트 상자 9"/>
          <p:cNvSpPr txBox="1"/>
          <p:nvPr/>
        </p:nvSpPr>
        <p:spPr>
          <a:xfrm>
            <a:off x="5745013" y="1928677"/>
            <a:ext cx="115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갈매기</a:t>
            </a:r>
          </a:p>
        </p:txBody>
      </p:sp>
      <p:sp>
        <p:nvSpPr>
          <p:cNvPr id="11" name="텍스트 상자 10"/>
          <p:cNvSpPr txBox="1"/>
          <p:nvPr/>
        </p:nvSpPr>
        <p:spPr>
          <a:xfrm>
            <a:off x="2672950" y="2373134"/>
            <a:ext cx="115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새우</a:t>
            </a:r>
          </a:p>
        </p:txBody>
      </p:sp>
      <p:sp>
        <p:nvSpPr>
          <p:cNvPr id="12" name="텍스트 상자 11"/>
          <p:cNvSpPr txBox="1"/>
          <p:nvPr/>
        </p:nvSpPr>
        <p:spPr>
          <a:xfrm>
            <a:off x="7265032" y="5064053"/>
            <a:ext cx="115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dirty="0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산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7276919">
            <a:off x="2514982" y="2883365"/>
            <a:ext cx="499512" cy="1326399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034691">
            <a:off x="7854792" y="1333550"/>
            <a:ext cx="397609" cy="1055807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016495">
            <a:off x="7558818" y="3777725"/>
            <a:ext cx="606521" cy="161055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19587">
            <a:off x="8857943" y="2768396"/>
            <a:ext cx="226587" cy="944644"/>
          </a:xfrm>
          <a:prstGeom prst="rect">
            <a:avLst/>
          </a:prstGeom>
        </p:spPr>
      </p:pic>
      <p:sp>
        <p:nvSpPr>
          <p:cNvPr id="17" name="텍스트 상자 16"/>
          <p:cNvSpPr txBox="1"/>
          <p:nvPr/>
        </p:nvSpPr>
        <p:spPr>
          <a:xfrm>
            <a:off x="8394982" y="2514020"/>
            <a:ext cx="115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태양</a:t>
            </a:r>
            <a:endParaRPr kumimoji="1" lang="ko-KR" altLang="en-US" dirty="0"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508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A0B5416A-49D4-46A6-A3AB-816941654CBD}"/>
              </a:ext>
            </a:extLst>
          </p:cNvPr>
          <p:cNvGrpSpPr/>
          <p:nvPr/>
        </p:nvGrpSpPr>
        <p:grpSpPr>
          <a:xfrm>
            <a:off x="385762" y="371475"/>
            <a:ext cx="5584156" cy="566737"/>
            <a:chOff x="385762" y="371475"/>
            <a:chExt cx="5584156" cy="566737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B320D584-292F-485C-A0F2-9D1FD443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762" y="371475"/>
              <a:ext cx="566737" cy="56673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39E3E0D-708B-4D51-A722-F1C39366D8D9}"/>
                </a:ext>
              </a:extLst>
            </p:cNvPr>
            <p:cNvSpPr txBox="1"/>
            <p:nvPr/>
          </p:nvSpPr>
          <p:spPr>
            <a:xfrm>
              <a:off x="952499" y="424010"/>
              <a:ext cx="50174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ko-KR" altLang="en-US" sz="2400" b="1" dirty="0">
                  <a:solidFill>
                    <a:srgbClr val="63250A"/>
                  </a:solidFill>
                </a:rPr>
                <a:t>모양 찾기 게임</a:t>
              </a: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2927467" y="2303391"/>
            <a:ext cx="525913" cy="365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endParaRPr kumimoji="1" lang="en-US" altLang="ko-KR" dirty="0"/>
          </a:p>
        </p:txBody>
      </p:sp>
      <p:sp>
        <p:nvSpPr>
          <p:cNvPr id="7" name="직사각형 6"/>
          <p:cNvSpPr/>
          <p:nvPr/>
        </p:nvSpPr>
        <p:spPr>
          <a:xfrm>
            <a:off x="779524" y="938212"/>
            <a:ext cx="4546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4.</a:t>
            </a:r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모둠별로 발표해 봅시다</a:t>
            </a:r>
            <a:r>
              <a:rPr kumimoji="1" lang="en-US" altLang="ko-KR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.</a:t>
            </a:r>
            <a:endParaRPr kumimoji="1" lang="ko-KR" altLang="en-US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  <a:p>
            <a:r>
              <a:rPr kumimoji="1" lang="ko-KR" altLang="en-US" sz="3200" dirty="0">
                <a:solidFill>
                  <a:prstClr val="black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cs typeface="BM JUA_OTF" charset="-127"/>
              </a:rPr>
              <a:t> </a:t>
            </a:r>
            <a:endParaRPr kumimoji="1" lang="en-US" altLang="ko-KR" sz="3200" dirty="0">
              <a:solidFill>
                <a:prstClr val="black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  <a:cs typeface="BM JUA_OTF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3380" y="1373074"/>
            <a:ext cx="1156949" cy="94992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531" y="1468987"/>
            <a:ext cx="935631" cy="84585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692" y="1440525"/>
            <a:ext cx="1026645" cy="875296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9539" y="1466459"/>
            <a:ext cx="1008517" cy="86606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583" y="2294425"/>
            <a:ext cx="6196165" cy="39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94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687</Words>
  <Application>Microsoft Office PowerPoint</Application>
  <PresentationFormat>와이드스크린</PresentationFormat>
  <Paragraphs>180</Paragraphs>
  <Slides>39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6" baseType="lpstr">
      <vt:lpstr>맑은 고딕</vt:lpstr>
      <vt:lpstr>Arial</vt:lpstr>
      <vt:lpstr>배달의민족 도현</vt:lpstr>
      <vt:lpstr>배달의민족 주아</vt:lpstr>
      <vt:lpstr>BM JUA_OTF</vt:lpstr>
      <vt:lpstr>BM DoHyeon OTF</vt:lpstr>
      <vt:lpstr>Office 테마</vt:lpstr>
      <vt:lpstr>마음을 여는 미술 놀이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넣어주세요</dc:title>
  <dc:creator>garam Song</dc:creator>
  <cp:lastModifiedBy>user</cp:lastModifiedBy>
  <cp:revision>41</cp:revision>
  <dcterms:created xsi:type="dcterms:W3CDTF">2017-12-21T14:27:53Z</dcterms:created>
  <dcterms:modified xsi:type="dcterms:W3CDTF">2018-02-11T10:15:40Z</dcterms:modified>
</cp:coreProperties>
</file>