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6"/>
    <a:srgbClr val="C6C6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7287D-E2C6-4A7F-8205-3C4935D82781}" type="datetimeFigureOut">
              <a:rPr lang="ko-KR" altLang="en-US" smtClean="0"/>
              <a:t>2017-09-24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D641-D7A3-4168-BF09-AA90570B89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946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7287D-E2C6-4A7F-8205-3C4935D82781}" type="datetimeFigureOut">
              <a:rPr lang="ko-KR" altLang="en-US" smtClean="0"/>
              <a:t>2017-09-24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D641-D7A3-4168-BF09-AA90570B89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645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7287D-E2C6-4A7F-8205-3C4935D82781}" type="datetimeFigureOut">
              <a:rPr lang="ko-KR" altLang="en-US" smtClean="0"/>
              <a:t>2017-09-24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D641-D7A3-4168-BF09-AA90570B89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220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7287D-E2C6-4A7F-8205-3C4935D82781}" type="datetimeFigureOut">
              <a:rPr lang="ko-KR" altLang="en-US" smtClean="0"/>
              <a:t>2017-09-24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D641-D7A3-4168-BF09-AA90570B89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034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7287D-E2C6-4A7F-8205-3C4935D82781}" type="datetimeFigureOut">
              <a:rPr lang="ko-KR" altLang="en-US" smtClean="0"/>
              <a:t>2017-09-24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D641-D7A3-4168-BF09-AA90570B89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648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7287D-E2C6-4A7F-8205-3C4935D82781}" type="datetimeFigureOut">
              <a:rPr lang="ko-KR" altLang="en-US" smtClean="0"/>
              <a:t>2017-09-24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D641-D7A3-4168-BF09-AA90570B89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573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7287D-E2C6-4A7F-8205-3C4935D82781}" type="datetimeFigureOut">
              <a:rPr lang="ko-KR" altLang="en-US" smtClean="0"/>
              <a:t>2017-09-24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D641-D7A3-4168-BF09-AA90570B89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305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7287D-E2C6-4A7F-8205-3C4935D82781}" type="datetimeFigureOut">
              <a:rPr lang="ko-KR" altLang="en-US" smtClean="0"/>
              <a:t>2017-09-24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D641-D7A3-4168-BF09-AA90570B89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829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7287D-E2C6-4A7F-8205-3C4935D82781}" type="datetimeFigureOut">
              <a:rPr lang="ko-KR" altLang="en-US" smtClean="0"/>
              <a:t>2017-09-24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D641-D7A3-4168-BF09-AA90570B89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584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7287D-E2C6-4A7F-8205-3C4935D82781}" type="datetimeFigureOut">
              <a:rPr lang="ko-KR" altLang="en-US" smtClean="0"/>
              <a:t>2017-09-24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D641-D7A3-4168-BF09-AA90570B89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823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7287D-E2C6-4A7F-8205-3C4935D82781}" type="datetimeFigureOut">
              <a:rPr lang="ko-KR" altLang="en-US" smtClean="0"/>
              <a:t>2017-09-24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D641-D7A3-4168-BF09-AA90570B89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647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7287D-E2C6-4A7F-8205-3C4935D82781}" type="datetimeFigureOut">
              <a:rPr lang="ko-KR" altLang="en-US" smtClean="0"/>
              <a:t>2017-09-24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4D641-D7A3-4168-BF09-AA90570B89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8814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/>
          <p:cNvGrpSpPr/>
          <p:nvPr/>
        </p:nvGrpSpPr>
        <p:grpSpPr>
          <a:xfrm>
            <a:off x="-715232" y="0"/>
            <a:ext cx="13716000" cy="6858000"/>
            <a:chOff x="0" y="-25890"/>
            <a:chExt cx="13716000" cy="6858000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25890"/>
              <a:ext cx="6858000" cy="6858000"/>
            </a:xfrm>
            <a:prstGeom prst="rect">
              <a:avLst/>
            </a:prstGeom>
          </p:spPr>
        </p:pic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858000" y="-25890"/>
              <a:ext cx="6858000" cy="6858000"/>
            </a:xfrm>
            <a:prstGeom prst="rect">
              <a:avLst/>
            </a:prstGeom>
          </p:spPr>
        </p:pic>
      </p:grpSp>
      <p:grpSp>
        <p:nvGrpSpPr>
          <p:cNvPr id="3" name="그룹 2"/>
          <p:cNvGrpSpPr/>
          <p:nvPr/>
        </p:nvGrpSpPr>
        <p:grpSpPr>
          <a:xfrm>
            <a:off x="2595378" y="1064868"/>
            <a:ext cx="7071185" cy="2314935"/>
            <a:chOff x="2595378" y="1342663"/>
            <a:chExt cx="7071185" cy="2314935"/>
          </a:xfrm>
        </p:grpSpPr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95" b="99558" l="0" r="9947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5378" y="1342663"/>
              <a:ext cx="7071185" cy="2314935"/>
            </a:xfrm>
            <a:prstGeom prst="rect">
              <a:avLst/>
            </a:prstGeom>
            <a:effectLst>
              <a:outerShdw blurRad="546100" dist="330200" dir="2700000" algn="tl" rotWithShape="0">
                <a:prstClr val="black">
                  <a:alpha val="63000"/>
                </a:prstClr>
              </a:outerShdw>
            </a:effectLst>
          </p:spPr>
        </p:pic>
        <p:grpSp>
          <p:nvGrpSpPr>
            <p:cNvPr id="12" name="그룹 11"/>
            <p:cNvGrpSpPr/>
            <p:nvPr/>
          </p:nvGrpSpPr>
          <p:grpSpPr>
            <a:xfrm>
              <a:off x="3452191" y="1640840"/>
              <a:ext cx="5357557" cy="1538883"/>
              <a:chOff x="3425741" y="955040"/>
              <a:chExt cx="5357557" cy="1538883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3425741" y="1478260"/>
                <a:ext cx="5357557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6000" dirty="0" smtClean="0">
                    <a:latin typeface="제주한라산" panose="02000300000000000000" pitchFamily="2" charset="-127"/>
                    <a:ea typeface="제주한라산" panose="02000300000000000000" pitchFamily="2" charset="-127"/>
                  </a:rPr>
                  <a:t>단군신화 이야기</a:t>
                </a:r>
                <a:endParaRPr lang="ko-KR" altLang="en-US" sz="6000" dirty="0">
                  <a:latin typeface="제주한라산" panose="02000300000000000000" pitchFamily="2" charset="-127"/>
                  <a:ea typeface="제주한라산" panose="02000300000000000000" pitchFamily="2" charset="-127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062985" y="955040"/>
                <a:ext cx="174759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2800" dirty="0" smtClean="0">
                    <a:latin typeface="이순신 Bold" panose="02020603020101020101" pitchFamily="18" charset="-127"/>
                    <a:ea typeface="이순신 Bold" panose="02020603020101020101" pitchFamily="18" charset="-127"/>
                  </a:rPr>
                  <a:t>개천절 맞이</a:t>
                </a:r>
                <a:endParaRPr lang="ko-KR" altLang="en-US" sz="2800" dirty="0">
                  <a:latin typeface="이순신 Bold" panose="02020603020101020101" pitchFamily="18" charset="-127"/>
                  <a:ea typeface="이순신 Bold" panose="02020603020101020101" pitchFamily="18" charset="-127"/>
                </a:endParaRPr>
              </a:p>
            </p:txBody>
          </p:sp>
        </p:grpSp>
      </p:grpSp>
      <p:sp>
        <p:nvSpPr>
          <p:cNvPr id="4" name="직사각형 3"/>
          <p:cNvSpPr/>
          <p:nvPr/>
        </p:nvSpPr>
        <p:spPr>
          <a:xfrm>
            <a:off x="6130969" y="347382"/>
            <a:ext cx="5594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o-KR" altLang="en-US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제작</a:t>
            </a:r>
            <a:r>
              <a:rPr lang="en-US" altLang="ko-KR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ⓒ</a:t>
            </a:r>
            <a:r>
              <a:rPr lang="en-US" altLang="ko-KR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dirty="0" err="1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김근재</a:t>
            </a:r>
            <a:r>
              <a:rPr lang="ko-KR" altLang="en-US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김영화 </a:t>
            </a:r>
            <a:r>
              <a:rPr lang="ko-KR" altLang="en-US" dirty="0" err="1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윤은미</a:t>
            </a:r>
            <a:r>
              <a:rPr lang="ko-KR" altLang="en-US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이윤희 </a:t>
            </a:r>
            <a:r>
              <a:rPr lang="ko-KR" altLang="en-US" dirty="0" err="1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최종하</a:t>
            </a:r>
            <a:r>
              <a:rPr lang="ko-KR" altLang="en-US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그리고  담임선생님</a:t>
            </a:r>
            <a:endParaRPr lang="en-US" altLang="ko-KR" dirty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2CE9A5EB-E333-403C-9E35-B88BCC08A5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080" y="5757627"/>
            <a:ext cx="1395920" cy="95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59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4" name="모서리가 둥근 직사각형 3"/>
          <p:cNvSpPr/>
          <p:nvPr/>
        </p:nvSpPr>
        <p:spPr>
          <a:xfrm>
            <a:off x="1220665" y="2045583"/>
            <a:ext cx="4030269" cy="102108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1257535" y="2202180"/>
            <a:ext cx="39565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4000" dirty="0" smtClean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신화에 담긴 의의</a:t>
            </a:r>
            <a:endParaRPr lang="ko-KR" altLang="en-US" sz="40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45305" y="3429000"/>
            <a:ext cx="614623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ko-KR" altLang="en-US" sz="360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선진 문물 </a:t>
            </a:r>
            <a:r>
              <a:rPr lang="ko-KR" altLang="en-US" sz="360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특히 </a:t>
            </a:r>
            <a:r>
              <a:rPr lang="ko-KR" altLang="en-US" sz="360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청동기 제작 </a:t>
            </a:r>
            <a:r>
              <a:rPr lang="ko-KR" altLang="en-US" sz="360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기술을 가진 </a:t>
            </a:r>
            <a:endParaRPr lang="en-US" altLang="ko-KR" sz="3600" dirty="0" smtClean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 algn="ctr" fontAlgn="base"/>
            <a:r>
              <a:rPr lang="ko-KR" altLang="en-US" sz="360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부족이 다른 곳에서 이주해왔습니다</a:t>
            </a:r>
            <a:r>
              <a:rPr lang="en-US" altLang="ko-KR" sz="360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.</a:t>
            </a:r>
            <a:endParaRPr lang="ko-KR" altLang="en-US" sz="3600" dirty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1286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5" name="모서리가 둥근 직사각형 4"/>
          <p:cNvSpPr/>
          <p:nvPr/>
        </p:nvSpPr>
        <p:spPr>
          <a:xfrm>
            <a:off x="1572329" y="1634103"/>
            <a:ext cx="2969191" cy="10210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648529" y="1813560"/>
            <a:ext cx="28087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0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신화의 </a:t>
            </a:r>
            <a:r>
              <a:rPr lang="ko-KR" altLang="en-US" sz="4000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내용</a:t>
            </a:r>
            <a:endParaRPr lang="ko-KR" altLang="en-US" sz="4000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874282" y="3031569"/>
            <a:ext cx="4357283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360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환웅이 바람을 뜻하는 </a:t>
            </a:r>
            <a:r>
              <a:rPr lang="ko-KR" altLang="en-US" sz="3600" dirty="0" err="1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풍백</a:t>
            </a:r>
            <a:r>
              <a:rPr lang="en-US" altLang="ko-KR" sz="360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, </a:t>
            </a:r>
          </a:p>
          <a:p>
            <a:pPr algn="ctr"/>
            <a:r>
              <a:rPr lang="ko-KR" altLang="en-US" sz="360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비를 뜻하는 우사</a:t>
            </a:r>
            <a:r>
              <a:rPr lang="en-US" altLang="ko-KR" sz="360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, </a:t>
            </a:r>
          </a:p>
          <a:p>
            <a:pPr algn="ctr"/>
            <a:r>
              <a:rPr lang="ko-KR" altLang="en-US" sz="360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구름을 뜻하는 </a:t>
            </a:r>
            <a:r>
              <a:rPr lang="ko-KR" altLang="en-US" sz="3600" dirty="0" err="1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운사를</a:t>
            </a:r>
            <a:r>
              <a:rPr lang="ko-KR" altLang="en-US" sz="360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 데리고</a:t>
            </a:r>
            <a:endParaRPr lang="en-US" altLang="ko-KR" sz="3600" dirty="0" smtClean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 algn="ctr"/>
            <a:r>
              <a:rPr lang="ko-KR" altLang="en-US" sz="360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내려왔습니다</a:t>
            </a:r>
            <a:r>
              <a:rPr lang="en-US" altLang="ko-KR" sz="360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.</a:t>
            </a:r>
            <a:endParaRPr lang="ko-KR" altLang="en-US" sz="3600" dirty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4694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5" name="모서리가 둥근 직사각형 4"/>
          <p:cNvSpPr/>
          <p:nvPr/>
        </p:nvSpPr>
        <p:spPr>
          <a:xfrm>
            <a:off x="1220665" y="2045583"/>
            <a:ext cx="4030269" cy="102108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257535" y="2202180"/>
            <a:ext cx="39565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4000" dirty="0" smtClean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신화에 담긴 의의</a:t>
            </a:r>
            <a:endParaRPr lang="ko-KR" altLang="en-US" sz="40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029979" y="3429000"/>
            <a:ext cx="4576894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ko-KR" altLang="en-US" sz="360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고조선 사회는 농사 짓는 것을</a:t>
            </a:r>
            <a:endParaRPr lang="en-US" altLang="ko-KR" sz="3600" dirty="0" smtClean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 algn="ctr" fontAlgn="base"/>
            <a:r>
              <a:rPr lang="ko-KR" altLang="en-US" sz="360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중요하게 생각했던</a:t>
            </a:r>
            <a:endParaRPr lang="en-US" altLang="ko-KR" sz="3600" dirty="0" smtClean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 algn="ctr" fontAlgn="base"/>
            <a:r>
              <a:rPr lang="ko-KR" altLang="en-US" sz="360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농본주의 사회입니다</a:t>
            </a:r>
            <a:r>
              <a:rPr lang="en-US" altLang="ko-KR" sz="360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.</a:t>
            </a:r>
            <a:endParaRPr lang="ko-KR" altLang="en-US" sz="3600" dirty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3847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915" y="0"/>
            <a:ext cx="9138085" cy="6858000"/>
          </a:xfrm>
          <a:prstGeom prst="rect">
            <a:avLst/>
          </a:prstGeom>
          <a:solidFill>
            <a:srgbClr val="F9F9F6"/>
          </a:solidFill>
        </p:spPr>
      </p:pic>
      <p:sp>
        <p:nvSpPr>
          <p:cNvPr id="9" name="모서리가 둥근 직사각형 8"/>
          <p:cNvSpPr/>
          <p:nvPr/>
        </p:nvSpPr>
        <p:spPr>
          <a:xfrm>
            <a:off x="688409" y="2045583"/>
            <a:ext cx="2969191" cy="10210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764609" y="2225040"/>
            <a:ext cx="28087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0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신화의 </a:t>
            </a:r>
            <a:r>
              <a:rPr lang="ko-KR" altLang="en-US" sz="4000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내용</a:t>
            </a:r>
            <a:endParaRPr lang="ko-KR" altLang="en-US" sz="4000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978610" y="3429000"/>
            <a:ext cx="238078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360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곰과 호랑이 중</a:t>
            </a:r>
            <a:endParaRPr lang="en-US" altLang="ko-KR" sz="3600" dirty="0" smtClean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 algn="ctr"/>
            <a:r>
              <a:rPr lang="ko-KR" altLang="en-US" sz="360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곰이 사람으로</a:t>
            </a:r>
            <a:endParaRPr lang="en-US" altLang="ko-KR" sz="3600" dirty="0" smtClean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 algn="ctr"/>
            <a:r>
              <a:rPr lang="ko-KR" altLang="en-US" sz="360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변했습니다</a:t>
            </a:r>
            <a:r>
              <a:rPr lang="en-US" altLang="ko-KR" sz="360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.</a:t>
            </a:r>
            <a:endParaRPr lang="ko-KR" altLang="en-US" sz="3600" dirty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5982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  <a:solidFill>
            <a:srgbClr val="F9F9F6"/>
          </a:solidFill>
        </p:spPr>
      </p:pic>
      <p:sp>
        <p:nvSpPr>
          <p:cNvPr id="5" name="모서리가 둥근 직사각형 4"/>
          <p:cNvSpPr/>
          <p:nvPr/>
        </p:nvSpPr>
        <p:spPr>
          <a:xfrm>
            <a:off x="968703" y="1649343"/>
            <a:ext cx="4030269" cy="102108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005573" y="1805940"/>
            <a:ext cx="39565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4000" dirty="0" smtClean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신화에 담긴 의의</a:t>
            </a:r>
            <a:endParaRPr lang="ko-KR" altLang="en-US" sz="40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10857" y="3048000"/>
            <a:ext cx="5145961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ko-KR" altLang="en-US" sz="360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곰을 수호신으로 믿는 토착 부족과</a:t>
            </a:r>
            <a:endParaRPr lang="en-US" altLang="ko-KR" sz="3600" dirty="0" smtClean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 algn="ctr" fontAlgn="base"/>
            <a:r>
              <a:rPr lang="ko-KR" altLang="en-US" sz="360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호랑이를 수호신으로 믿는 </a:t>
            </a:r>
            <a:endParaRPr lang="en-US" altLang="ko-KR" sz="3600" dirty="0" smtClean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 algn="ctr" fontAlgn="base"/>
            <a:r>
              <a:rPr lang="ko-KR" altLang="en-US" sz="360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부족 간의</a:t>
            </a:r>
            <a:r>
              <a:rPr lang="en-US" altLang="ko-KR" sz="360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 </a:t>
            </a:r>
            <a:r>
              <a:rPr lang="ko-KR" altLang="en-US" sz="360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경쟁에서</a:t>
            </a:r>
            <a:endParaRPr lang="en-US" altLang="ko-KR" sz="3600" dirty="0" smtClean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 algn="ctr" fontAlgn="base"/>
            <a:r>
              <a:rPr lang="ko-KR" altLang="en-US" sz="360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곰 부족이 승리했습니다</a:t>
            </a:r>
            <a:r>
              <a:rPr lang="en-US" altLang="ko-KR" sz="360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234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640" y="0"/>
            <a:ext cx="6858000" cy="6858000"/>
          </a:xfrm>
          <a:prstGeom prst="rect">
            <a:avLst/>
          </a:prstGeom>
        </p:spPr>
      </p:pic>
      <p:sp>
        <p:nvSpPr>
          <p:cNvPr id="5" name="모서리가 둥근 직사각형 4"/>
          <p:cNvSpPr/>
          <p:nvPr/>
        </p:nvSpPr>
        <p:spPr>
          <a:xfrm>
            <a:off x="1694249" y="2197983"/>
            <a:ext cx="2969191" cy="10210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770449" y="2377440"/>
            <a:ext cx="28087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0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신화의 </a:t>
            </a:r>
            <a:r>
              <a:rPr lang="ko-KR" altLang="en-US" sz="4000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내용</a:t>
            </a:r>
            <a:endParaRPr lang="ko-KR" altLang="en-US" sz="4000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275928" y="3595449"/>
            <a:ext cx="379783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360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곰에서 인간이 된 웅녀가</a:t>
            </a:r>
            <a:endParaRPr lang="en-US" altLang="ko-KR" sz="3600" dirty="0" smtClean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 algn="ctr"/>
            <a:r>
              <a:rPr lang="ko-KR" altLang="en-US" sz="360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환웅과 결혼했습니다</a:t>
            </a:r>
            <a:r>
              <a:rPr lang="en-US" altLang="ko-KR" sz="360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.</a:t>
            </a:r>
            <a:endParaRPr lang="ko-KR" altLang="en-US" sz="3600" dirty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2197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5" name="모서리가 둥근 직사각형 4"/>
          <p:cNvSpPr/>
          <p:nvPr/>
        </p:nvSpPr>
        <p:spPr>
          <a:xfrm>
            <a:off x="1220665" y="1740783"/>
            <a:ext cx="4030269" cy="102108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257535" y="1897380"/>
            <a:ext cx="39565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4000" dirty="0" smtClean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신화에 담긴 의의</a:t>
            </a:r>
            <a:endParaRPr lang="ko-KR" altLang="en-US" sz="40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816779" y="3124200"/>
            <a:ext cx="5003294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ko-KR" altLang="en-US" sz="360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선진 문물을 가지고</a:t>
            </a:r>
            <a:endParaRPr lang="en-US" altLang="ko-KR" sz="3600" dirty="0" smtClean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 algn="ctr" fontAlgn="base"/>
            <a:r>
              <a:rPr lang="ko-KR" altLang="en-US" sz="360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다른 곳에서 이주해온 부족과</a:t>
            </a:r>
            <a:endParaRPr lang="en-US" altLang="ko-KR" sz="3600" dirty="0" smtClean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 algn="ctr" fontAlgn="base"/>
            <a:r>
              <a:rPr lang="ko-KR" altLang="en-US" sz="360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곰을 수호신으로 믿던 토착 부족이</a:t>
            </a:r>
            <a:endParaRPr lang="en-US" altLang="ko-KR" sz="3600" dirty="0" smtClean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 algn="ctr" fontAlgn="base"/>
            <a:r>
              <a:rPr lang="ko-KR" altLang="en-US" sz="360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결합했습니다</a:t>
            </a:r>
            <a:r>
              <a:rPr lang="en-US" altLang="ko-KR" sz="360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133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0"/>
            <a:ext cx="6858000" cy="6858000"/>
          </a:xfrm>
          <a:prstGeom prst="rect">
            <a:avLst/>
          </a:prstGeom>
        </p:spPr>
      </p:pic>
      <p:sp>
        <p:nvSpPr>
          <p:cNvPr id="5" name="모서리가 둥근 직사각형 4"/>
          <p:cNvSpPr/>
          <p:nvPr/>
        </p:nvSpPr>
        <p:spPr>
          <a:xfrm>
            <a:off x="1572329" y="2045583"/>
            <a:ext cx="2969191" cy="10210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648529" y="2225040"/>
            <a:ext cx="28087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0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신화의 </a:t>
            </a:r>
            <a:r>
              <a:rPr lang="ko-KR" altLang="en-US" sz="4000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내용</a:t>
            </a:r>
            <a:endParaRPr lang="ko-KR" altLang="en-US" sz="4000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743640" y="3443049"/>
            <a:ext cx="4618573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360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환웅과 웅녀 사이에서 태어난</a:t>
            </a:r>
            <a:endParaRPr lang="en-US" altLang="ko-KR" sz="3600" dirty="0" smtClean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 algn="ctr"/>
            <a:r>
              <a:rPr lang="ko-KR" altLang="en-US" sz="360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단군왕검이</a:t>
            </a:r>
            <a:endParaRPr lang="en-US" altLang="ko-KR" sz="3600" dirty="0" smtClean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 algn="ctr"/>
            <a:r>
              <a:rPr lang="ko-KR" altLang="en-US" sz="360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고조선을 세우고 다스렸습니다</a:t>
            </a:r>
            <a:r>
              <a:rPr lang="en-US" altLang="ko-KR" sz="360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.</a:t>
            </a:r>
            <a:endParaRPr lang="ko-KR" altLang="en-US" sz="3600" dirty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993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5" name="모서리가 둥근 직사각형 4"/>
          <p:cNvSpPr/>
          <p:nvPr/>
        </p:nvSpPr>
        <p:spPr>
          <a:xfrm>
            <a:off x="1830265" y="1908423"/>
            <a:ext cx="4030269" cy="102108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851895" y="2065020"/>
            <a:ext cx="39565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4000" dirty="0" smtClean="0">
                <a:solidFill>
                  <a:schemeClr val="bg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신화에 담긴 의의</a:t>
            </a:r>
            <a:endParaRPr lang="ko-KR" altLang="en-US" sz="4000" dirty="0">
              <a:solidFill>
                <a:schemeClr val="bg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35378" y="3291840"/>
            <a:ext cx="7446269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ko-KR" altLang="en-US" sz="360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단군</a:t>
            </a:r>
            <a:r>
              <a:rPr lang="en-US" altLang="ko-KR" sz="360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: </a:t>
            </a:r>
            <a:r>
              <a:rPr lang="ko-KR" altLang="en-US" sz="360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하늘에 제를 올리는 제사장</a:t>
            </a:r>
            <a:endParaRPr lang="en-US" altLang="ko-KR" sz="3600" dirty="0" smtClean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 algn="ctr" fontAlgn="base"/>
            <a:r>
              <a:rPr lang="ko-KR" altLang="en-US" sz="360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왕검</a:t>
            </a:r>
            <a:r>
              <a:rPr lang="en-US" altLang="ko-KR" sz="360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:</a:t>
            </a:r>
            <a:r>
              <a:rPr lang="ko-KR" altLang="en-US" sz="360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 백성을 다스리는 정치적 지도자</a:t>
            </a:r>
            <a:endParaRPr lang="en-US" altLang="ko-KR" sz="3600" dirty="0" smtClean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 algn="ctr" fontAlgn="base"/>
            <a:r>
              <a:rPr lang="ko-KR" altLang="en-US" sz="360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고조선은 제정일치 사회라는 것을 알 수 있습니다</a:t>
            </a:r>
            <a:r>
              <a:rPr lang="en-US" altLang="ko-KR" sz="360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.</a:t>
            </a:r>
          </a:p>
          <a:p>
            <a:pPr algn="ctr" fontAlgn="base"/>
            <a:endParaRPr lang="en-US" altLang="ko-KR" sz="3600" dirty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 algn="ctr" fontAlgn="base"/>
            <a:r>
              <a:rPr lang="ko-KR" altLang="en-US" sz="2400" dirty="0" err="1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제정일치란</a:t>
            </a:r>
            <a:r>
              <a:rPr lang="en-US" altLang="ko-KR" sz="240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? </a:t>
            </a:r>
            <a:r>
              <a:rPr lang="ko-KR" altLang="en-US" sz="240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종교와 정치적 권력을 한 사람이 가지고 있음</a:t>
            </a:r>
            <a:r>
              <a:rPr lang="en-US" altLang="ko-KR" sz="240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.</a:t>
            </a:r>
            <a:endParaRPr lang="ko-KR" altLang="en-US" sz="2400" dirty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9909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93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025640" y="888652"/>
            <a:ext cx="478536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하늘 나라를 다스리는 환인에게 </a:t>
            </a:r>
            <a:endParaRPr lang="en-US" altLang="ko-KR" sz="2800" smtClean="0">
              <a:solidFill>
                <a:schemeClr val="tx1">
                  <a:lumMod val="75000"/>
                  <a:lumOff val="25000"/>
                </a:schemeClr>
              </a:solidFill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 algn="ctr"/>
            <a:r>
              <a:rPr lang="ko-KR" altLang="en-US" sz="3600" smtClean="0">
                <a:solidFill>
                  <a:schemeClr val="accent1">
                    <a:lumMod val="7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환웅</a:t>
            </a:r>
            <a:r>
              <a:rPr lang="ko-KR" altLang="en-US" sz="280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이라는 아들이 있었습니다</a:t>
            </a:r>
            <a:r>
              <a:rPr lang="en-US" altLang="ko-KR" sz="280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.</a:t>
            </a:r>
          </a:p>
          <a:p>
            <a:pPr algn="ctr"/>
            <a:r>
              <a:rPr lang="ko-KR" altLang="en-US" sz="280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환웅은 인간 세상으로 </a:t>
            </a:r>
            <a:endParaRPr lang="en-US" altLang="ko-KR" sz="2800" smtClean="0">
              <a:solidFill>
                <a:schemeClr val="tx1">
                  <a:lumMod val="75000"/>
                  <a:lumOff val="25000"/>
                </a:schemeClr>
              </a:solidFill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 algn="ctr"/>
            <a:r>
              <a:rPr lang="ko-KR" altLang="en-US" sz="280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내려가고 싶어 했습니다</a:t>
            </a:r>
            <a:r>
              <a:rPr lang="en-US" altLang="ko-KR" sz="280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.</a:t>
            </a:r>
          </a:p>
          <a:p>
            <a:pPr algn="ctr"/>
            <a:r>
              <a:rPr lang="ko-KR" altLang="en-US" sz="280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환웅은 </a:t>
            </a:r>
            <a:r>
              <a:rPr lang="ko-KR" altLang="en-US" sz="3600" smtClean="0">
                <a:solidFill>
                  <a:schemeClr val="accent1">
                    <a:lumMod val="7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바람</a:t>
            </a:r>
            <a:r>
              <a:rPr lang="en-US" altLang="ko-KR" sz="3600" smtClean="0">
                <a:solidFill>
                  <a:schemeClr val="accent1">
                    <a:lumMod val="7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, </a:t>
            </a:r>
            <a:r>
              <a:rPr lang="ko-KR" altLang="en-US" sz="3600" smtClean="0">
                <a:solidFill>
                  <a:schemeClr val="accent1">
                    <a:lumMod val="7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비</a:t>
            </a:r>
            <a:r>
              <a:rPr lang="en-US" altLang="ko-KR" sz="3600" smtClean="0">
                <a:solidFill>
                  <a:schemeClr val="accent1">
                    <a:lumMod val="7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, </a:t>
            </a:r>
            <a:r>
              <a:rPr lang="ko-KR" altLang="en-US" sz="3600" smtClean="0">
                <a:solidFill>
                  <a:schemeClr val="accent1">
                    <a:lumMod val="7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구름</a:t>
            </a:r>
            <a:r>
              <a:rPr lang="ko-KR" altLang="en-US" sz="280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을 </a:t>
            </a:r>
            <a:endParaRPr lang="en-US" altLang="ko-KR" sz="2800" smtClean="0">
              <a:solidFill>
                <a:schemeClr val="tx1">
                  <a:lumMod val="75000"/>
                  <a:lumOff val="25000"/>
                </a:schemeClr>
              </a:solidFill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 algn="ctr"/>
            <a:r>
              <a:rPr lang="ko-KR" altLang="en-US" sz="280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다스리는 신하와</a:t>
            </a:r>
            <a:endParaRPr lang="en-US" altLang="ko-KR" sz="2800" smtClean="0">
              <a:solidFill>
                <a:schemeClr val="tx1">
                  <a:lumMod val="75000"/>
                  <a:lumOff val="25000"/>
                </a:schemeClr>
              </a:solidFill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 algn="ctr"/>
            <a:r>
              <a:rPr lang="ko-KR" altLang="en-US" sz="280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무리 </a:t>
            </a:r>
            <a:r>
              <a:rPr lang="en-US" altLang="ko-KR" sz="280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3000</a:t>
            </a:r>
            <a:r>
              <a:rPr lang="ko-KR" altLang="en-US" sz="280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여명을 이끌고 </a:t>
            </a:r>
            <a:endParaRPr lang="en-US" altLang="ko-KR" sz="2800" smtClean="0">
              <a:solidFill>
                <a:schemeClr val="tx1">
                  <a:lumMod val="75000"/>
                  <a:lumOff val="25000"/>
                </a:schemeClr>
              </a:solidFill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 algn="ctr"/>
            <a:r>
              <a:rPr lang="ko-KR" altLang="en-US" sz="280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태백산 꼭대기에 있는 </a:t>
            </a:r>
            <a:endParaRPr lang="en-US" altLang="ko-KR" sz="2800" smtClean="0">
              <a:solidFill>
                <a:schemeClr val="tx1">
                  <a:lumMod val="75000"/>
                  <a:lumOff val="25000"/>
                </a:schemeClr>
              </a:solidFill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 algn="ctr"/>
            <a:r>
              <a:rPr lang="ko-KR" altLang="en-US" sz="280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신단수 아래로 내려왔습니다</a:t>
            </a:r>
            <a:r>
              <a:rPr lang="en-US" altLang="ko-KR" sz="280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.</a:t>
            </a:r>
          </a:p>
          <a:p>
            <a:pPr algn="ctr"/>
            <a:r>
              <a:rPr lang="ko-KR" altLang="en-US" sz="280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환웅은 그곳을 </a:t>
            </a:r>
            <a:r>
              <a:rPr lang="ko-KR" altLang="en-US" sz="3600" smtClean="0">
                <a:solidFill>
                  <a:schemeClr val="accent1">
                    <a:lumMod val="7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신시</a:t>
            </a:r>
            <a:r>
              <a:rPr lang="ko-KR" altLang="en-US" sz="280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라 부르고 </a:t>
            </a:r>
            <a:endParaRPr lang="en-US" altLang="ko-KR" sz="2800" smtClean="0">
              <a:solidFill>
                <a:schemeClr val="tx1">
                  <a:lumMod val="75000"/>
                  <a:lumOff val="25000"/>
                </a:schemeClr>
              </a:solidFill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 algn="ctr"/>
            <a:r>
              <a:rPr lang="ko-KR" altLang="en-US" sz="280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인간을 다스리기 시작했습니다</a:t>
            </a:r>
            <a:r>
              <a:rPr lang="en-US" altLang="ko-KR" sz="280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.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1476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21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68160" cy="68681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35800" y="2433806"/>
            <a:ext cx="478536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그러던 어느 날</a:t>
            </a:r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,</a:t>
            </a:r>
          </a:p>
          <a:p>
            <a:pPr algn="ctr"/>
            <a:r>
              <a:rPr lang="ko-KR" altLang="en-US" sz="4000" dirty="0" smtClean="0">
                <a:solidFill>
                  <a:schemeClr val="accent1">
                    <a:lumMod val="7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곰</a:t>
            </a:r>
            <a:r>
              <a:rPr lang="ko-KR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과</a:t>
            </a:r>
            <a:r>
              <a:rPr lang="ko-KR" altLang="en-US" sz="4000" dirty="0" smtClean="0">
                <a:solidFill>
                  <a:schemeClr val="accent1">
                    <a:lumMod val="7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 호랑이</a:t>
            </a:r>
            <a:r>
              <a:rPr lang="ko-KR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가 환웅을 찾아와</a:t>
            </a:r>
            <a:endParaRPr lang="en-US" altLang="ko-KR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 algn="ctr"/>
            <a:r>
              <a:rPr lang="ko-KR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사람이 되게 해 달라고</a:t>
            </a:r>
            <a:endParaRPr lang="en-US" altLang="ko-KR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 algn="ctr"/>
            <a:r>
              <a:rPr lang="ko-KR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빌었습니다</a:t>
            </a:r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026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56120" y="2090172"/>
            <a:ext cx="47853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환웅은 그들에게</a:t>
            </a:r>
            <a:endParaRPr lang="en-US" altLang="ko-KR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 algn="ctr"/>
            <a:r>
              <a:rPr lang="ko-KR" altLang="en-US" sz="4000" dirty="0" smtClean="0">
                <a:solidFill>
                  <a:schemeClr val="accent1">
                    <a:lumMod val="7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쑥과 마늘</a:t>
            </a:r>
            <a:r>
              <a:rPr lang="ko-KR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을 주며 말했습니다</a:t>
            </a:r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.</a:t>
            </a:r>
          </a:p>
          <a:p>
            <a:pPr algn="ctr"/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“</a:t>
            </a:r>
            <a:r>
              <a:rPr lang="ko-KR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이 쑥과 마늘을 먹고</a:t>
            </a:r>
            <a:endParaRPr lang="en-US" altLang="ko-KR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 algn="ctr"/>
            <a:r>
              <a:rPr lang="en-US" altLang="ko-KR" sz="4000" dirty="0" smtClean="0">
                <a:solidFill>
                  <a:schemeClr val="accent1">
                    <a:lumMod val="7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100</a:t>
            </a:r>
            <a:r>
              <a:rPr lang="ko-KR" altLang="en-US" sz="4000" dirty="0" smtClean="0">
                <a:solidFill>
                  <a:schemeClr val="accent1">
                    <a:lumMod val="7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일</a:t>
            </a:r>
            <a:r>
              <a:rPr lang="ko-KR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 동안 </a:t>
            </a:r>
            <a:endParaRPr lang="en-US" altLang="ko-KR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 algn="ctr"/>
            <a:r>
              <a:rPr lang="ko-KR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햇빛을 보지 않도록 하여라</a:t>
            </a:r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.</a:t>
            </a:r>
          </a:p>
          <a:p>
            <a:pPr algn="ctr"/>
            <a:r>
              <a:rPr lang="ko-KR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그러면 사람이 될 것이다</a:t>
            </a:r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.“</a:t>
            </a:r>
          </a:p>
        </p:txBody>
      </p:sp>
    </p:spTree>
    <p:extLst>
      <p:ext uri="{BB962C8B-B14F-4D97-AF65-F5344CB8AC3E}">
        <p14:creationId xmlns:p14="http://schemas.microsoft.com/office/powerpoint/2010/main" val="361098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73240" cy="68732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01840" y="1697682"/>
            <a:ext cx="47853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곰과 호랑이는</a:t>
            </a:r>
            <a:endParaRPr lang="en-US" altLang="ko-KR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 algn="ctr"/>
            <a:r>
              <a:rPr lang="ko-KR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쑥과 마늘을 가지고 </a:t>
            </a:r>
            <a:endParaRPr lang="en-US" altLang="ko-KR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 algn="ctr"/>
            <a:r>
              <a:rPr lang="ko-KR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어두운 동굴로 들어갔습니다</a:t>
            </a:r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.</a:t>
            </a:r>
          </a:p>
          <a:p>
            <a:pPr algn="ctr"/>
            <a:r>
              <a:rPr lang="ko-KR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그러나 호랑이는 결국 참지 못하고</a:t>
            </a:r>
            <a:endParaRPr lang="en-US" altLang="ko-KR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 algn="ctr"/>
            <a:r>
              <a:rPr lang="ko-KR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뛰쳐나가고 말았습니다</a:t>
            </a:r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.</a:t>
            </a:r>
          </a:p>
          <a:p>
            <a:pPr algn="ctr"/>
            <a:r>
              <a:rPr lang="ko-KR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하지만 </a:t>
            </a:r>
            <a:r>
              <a:rPr lang="ko-KR" altLang="en-US" sz="4000" dirty="0" smtClean="0">
                <a:solidFill>
                  <a:schemeClr val="accent1">
                    <a:lumMod val="7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곰</a:t>
            </a:r>
            <a:r>
              <a:rPr lang="ko-KR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은 잘 참아 내어</a:t>
            </a:r>
            <a:endParaRPr lang="en-US" altLang="ko-KR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 algn="ctr"/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21</a:t>
            </a:r>
            <a:r>
              <a:rPr lang="ko-KR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일 만에 </a:t>
            </a:r>
            <a:r>
              <a:rPr lang="ko-KR" altLang="en-US" sz="4000" dirty="0" smtClean="0">
                <a:solidFill>
                  <a:schemeClr val="accent1">
                    <a:lumMod val="7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여자</a:t>
            </a:r>
            <a:r>
              <a:rPr lang="ko-KR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로 변했습니다</a:t>
            </a:r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.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8332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25640" y="2736502"/>
            <a:ext cx="4785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여자가 된 </a:t>
            </a:r>
            <a:r>
              <a:rPr lang="ko-KR" altLang="en-US" sz="4000" dirty="0" smtClean="0">
                <a:solidFill>
                  <a:schemeClr val="accent1">
                    <a:lumMod val="7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곰</a:t>
            </a:r>
            <a:r>
              <a:rPr lang="ko-KR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은 </a:t>
            </a:r>
            <a:r>
              <a:rPr lang="ko-KR" altLang="en-US" sz="4000" dirty="0" smtClean="0">
                <a:solidFill>
                  <a:schemeClr val="accent1">
                    <a:lumMod val="7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환웅과 결혼</a:t>
            </a:r>
            <a:r>
              <a:rPr lang="ko-KR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하여</a:t>
            </a:r>
            <a:r>
              <a:rPr lang="ko-KR" altLang="en-US" sz="4000" dirty="0" smtClean="0">
                <a:solidFill>
                  <a:schemeClr val="accent1">
                    <a:lumMod val="7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 </a:t>
            </a:r>
            <a:endParaRPr lang="en-US" altLang="ko-KR" sz="4000" dirty="0" smtClean="0">
              <a:solidFill>
                <a:schemeClr val="accent1">
                  <a:lumMod val="75000"/>
                </a:schemeClr>
              </a:solidFill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 algn="ctr"/>
            <a:r>
              <a:rPr lang="ko-KR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자식을 낳았는데</a:t>
            </a:r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,</a:t>
            </a:r>
          </a:p>
          <a:p>
            <a:pPr algn="ctr"/>
            <a:r>
              <a:rPr lang="ko-KR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이 사람이 바로 </a:t>
            </a:r>
            <a:r>
              <a:rPr lang="ko-KR" altLang="en-US" sz="4000" dirty="0" err="1" smtClean="0">
                <a:solidFill>
                  <a:schemeClr val="accent1">
                    <a:lumMod val="7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단군왕검</a:t>
            </a:r>
            <a:r>
              <a:rPr lang="ko-KR" alt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입니다</a:t>
            </a:r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.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3856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73240" cy="68732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40880" y="2559457"/>
            <a:ext cx="4785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단군왕검은 자라서 </a:t>
            </a:r>
            <a:endParaRPr lang="en-US" altLang="ko-KR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 algn="ctr"/>
            <a:r>
              <a:rPr lang="ko-KR" altLang="en-US" sz="4000" dirty="0" err="1" smtClean="0">
                <a:solidFill>
                  <a:schemeClr val="accent1">
                    <a:lumMod val="7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아사달</a:t>
            </a:r>
            <a:r>
              <a:rPr lang="ko-KR" alt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을</a:t>
            </a:r>
            <a:r>
              <a:rPr lang="ko-KR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 도읍으로 정하고</a:t>
            </a:r>
            <a:endParaRPr lang="en-US" altLang="ko-KR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 algn="ctr"/>
            <a:r>
              <a:rPr lang="ko-KR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나라를 세워 </a:t>
            </a:r>
            <a:r>
              <a:rPr lang="ko-KR" altLang="en-US" sz="4000" dirty="0" smtClean="0">
                <a:solidFill>
                  <a:schemeClr val="accent1">
                    <a:lumMod val="7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조선</a:t>
            </a:r>
            <a:r>
              <a:rPr lang="ko-KR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이라 했습니다</a:t>
            </a:r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.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42560" y="2976592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>
                <a:latin typeface="궁서" panose="02030600000101010101" pitchFamily="18" charset="-127"/>
                <a:ea typeface="궁서" panose="02030600000101010101" pitchFamily="18" charset="-127"/>
              </a:rPr>
              <a:t>조선</a:t>
            </a:r>
            <a:endParaRPr lang="ko-KR" altLang="en-US" sz="32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7064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/>
          <p:cNvGrpSpPr/>
          <p:nvPr/>
        </p:nvGrpSpPr>
        <p:grpSpPr>
          <a:xfrm>
            <a:off x="-715232" y="0"/>
            <a:ext cx="13716000" cy="6858000"/>
            <a:chOff x="0" y="-25890"/>
            <a:chExt cx="13716000" cy="6858000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25890"/>
              <a:ext cx="6858000" cy="6858000"/>
            </a:xfrm>
            <a:prstGeom prst="rect">
              <a:avLst/>
            </a:prstGeom>
          </p:spPr>
        </p:pic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858000" y="-25890"/>
              <a:ext cx="6858000" cy="6858000"/>
            </a:xfrm>
            <a:prstGeom prst="rect">
              <a:avLst/>
            </a:prstGeom>
          </p:spPr>
        </p:pic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234" y="-1"/>
            <a:ext cx="6858001" cy="6858001"/>
          </a:xfrm>
          <a:prstGeom prst="rect">
            <a:avLst/>
          </a:prstGeom>
        </p:spPr>
      </p:pic>
      <p:grpSp>
        <p:nvGrpSpPr>
          <p:cNvPr id="7" name="그룹 6"/>
          <p:cNvGrpSpPr/>
          <p:nvPr/>
        </p:nvGrpSpPr>
        <p:grpSpPr>
          <a:xfrm>
            <a:off x="2838450" y="1439296"/>
            <a:ext cx="6629400" cy="1819275"/>
            <a:chOff x="2838450" y="1439296"/>
            <a:chExt cx="6629400" cy="1819275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95" b="99558" l="0" r="9947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8450" y="1439296"/>
              <a:ext cx="6629400" cy="1819275"/>
            </a:xfrm>
            <a:prstGeom prst="rect">
              <a:avLst/>
            </a:prstGeom>
            <a:effectLst>
              <a:outerShdw blurRad="546100" dist="330200" dir="2700000" algn="tl" rotWithShape="0">
                <a:prstClr val="black">
                  <a:alpha val="63000"/>
                </a:prstClr>
              </a:outerShdw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3777376" y="1710670"/>
              <a:ext cx="473078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000" dirty="0" smtClean="0">
                  <a:latin typeface="제주한라산" panose="02000300000000000000" pitchFamily="2" charset="-127"/>
                  <a:ea typeface="제주한라산" panose="02000300000000000000" pitchFamily="2" charset="-127"/>
                </a:rPr>
                <a:t>단군신화</a:t>
              </a:r>
              <a:endParaRPr lang="en-US" altLang="ko-KR" sz="4000" dirty="0" smtClean="0">
                <a:latin typeface="제주한라산" panose="02000300000000000000" pitchFamily="2" charset="-127"/>
                <a:ea typeface="제주한라산" panose="02000300000000000000" pitchFamily="2" charset="-127"/>
              </a:endParaRPr>
            </a:p>
            <a:p>
              <a:pPr algn="ctr"/>
              <a:r>
                <a:rPr lang="ko-KR" altLang="en-US" sz="3200" dirty="0" smtClean="0">
                  <a:latin typeface="제주한라산" panose="02000300000000000000" pitchFamily="2" charset="-127"/>
                  <a:ea typeface="제주한라산" panose="02000300000000000000" pitchFamily="2" charset="-127"/>
                </a:rPr>
                <a:t>그 속에 담긴 의의를 찾아서</a:t>
              </a:r>
              <a:endParaRPr lang="ko-KR" altLang="en-US" sz="3200" dirty="0">
                <a:latin typeface="제주한라산" panose="02000300000000000000" pitchFamily="2" charset="-127"/>
                <a:ea typeface="제주한라산" panose="02000300000000000000" pitchFamily="2" charset="-127"/>
              </a:endParaRPr>
            </a:p>
          </p:txBody>
        </p:sp>
      </p:grpSp>
      <p:pic>
        <p:nvPicPr>
          <p:cNvPr id="13" name="그림 12">
            <a:extLst>
              <a:ext uri="{FF2B5EF4-FFF2-40B4-BE49-F238E27FC236}">
                <a16:creationId xmlns:a16="http://schemas.microsoft.com/office/drawing/2014/main" id="{2CE9A5EB-E333-403C-9E35-B88BCC08A53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080" y="5757627"/>
            <a:ext cx="1395920" cy="95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45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모서리가 둥근 직사각형 5"/>
          <p:cNvSpPr/>
          <p:nvPr/>
        </p:nvSpPr>
        <p:spPr>
          <a:xfrm>
            <a:off x="1572329" y="2045583"/>
            <a:ext cx="2969191" cy="10210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81200" y="2087880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sz="4000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648529" y="2225040"/>
            <a:ext cx="28087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000" dirty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신화의 </a:t>
            </a:r>
            <a:r>
              <a:rPr lang="ko-KR" altLang="en-US" sz="4000" dirty="0" smtClean="0"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내용</a:t>
            </a:r>
            <a:endParaRPr lang="ko-KR" altLang="en-US" sz="4000" dirty="0"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923172" y="3443049"/>
            <a:ext cx="425949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360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하늘에서 환웅이 </a:t>
            </a:r>
            <a:endParaRPr lang="en-US" altLang="ko-KR" sz="3600" dirty="0" smtClean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 algn="ctr"/>
            <a:r>
              <a:rPr lang="ko-KR" altLang="en-US" sz="360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무리를 </a:t>
            </a:r>
            <a:r>
              <a:rPr lang="ko-KR" altLang="en-US" sz="360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이끌고 </a:t>
            </a:r>
            <a:r>
              <a:rPr lang="ko-KR" altLang="en-US" sz="360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내려왔습니다</a:t>
            </a:r>
            <a:r>
              <a:rPr lang="en-US" altLang="ko-KR" sz="360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.</a:t>
            </a:r>
            <a:endParaRPr lang="ko-KR" altLang="en-US" sz="3600" dirty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674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302</Words>
  <Application>Microsoft Office PowerPoint</Application>
  <PresentationFormat>와이드스크린</PresentationFormat>
  <Paragraphs>82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9" baseType="lpstr">
      <vt:lpstr>궁서</vt:lpstr>
      <vt:lpstr>맑은 고딕</vt:lpstr>
      <vt:lpstr>배달의민족 도현</vt:lpstr>
      <vt:lpstr>배달의민족 연성</vt:lpstr>
      <vt:lpstr>배달의민족 주아</vt:lpstr>
      <vt:lpstr>이순신 Bold</vt:lpstr>
      <vt:lpstr>제주한라산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Windows 사용자</cp:lastModifiedBy>
  <cp:revision>18</cp:revision>
  <dcterms:created xsi:type="dcterms:W3CDTF">2017-09-23T13:52:25Z</dcterms:created>
  <dcterms:modified xsi:type="dcterms:W3CDTF">2017-09-23T18:49:21Z</dcterms:modified>
</cp:coreProperties>
</file>